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5" r:id="rId3"/>
    <p:sldMasterId id="2147483688" r:id="rId4"/>
    <p:sldMasterId id="2147483701" r:id="rId5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dara" panose="020E0502030303020204" pitchFamily="34" charset="0"/>
      <p:regular r:id="rId35"/>
      <p:bold r:id="rId36"/>
      <p:italic r:id="rId37"/>
      <p:boldItalic r:id="rId38"/>
    </p:embeddedFont>
    <p:embeddedFont>
      <p:font typeface="EB Garamond" panose="020B0600000101010101" charset="0"/>
      <p:bold r:id="rId39"/>
      <p:boldItalic r:id="rId40"/>
    </p:embeddedFont>
    <p:embeddedFont>
      <p:font typeface="Quattrocento Sans" panose="020B0600000101010101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kiLCttT5XbyKKWsx9JGlgco+6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4C81A-0493-4F4A-B08F-918BDAB09C5C}">
  <a:tblStyle styleId="{5AD4C81A-0493-4F4A-B08F-918BDAB09C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DE44D5-E017-405B-A53E-74177286C38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1.fntdata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2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2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9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0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0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0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5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4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0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1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65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6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6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9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7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7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7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7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7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71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7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7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72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73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7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7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7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74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7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75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75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75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75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75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78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7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8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2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8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8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83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8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8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84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8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85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8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86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8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8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8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87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8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88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88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88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88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88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D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6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6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6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6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D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7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7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7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7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1 - 고객별 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0"/>
          <p:cNvSpPr/>
          <p:nvPr/>
        </p:nvSpPr>
        <p:spPr>
          <a:xfrm>
            <a:off x="440279" y="726120"/>
            <a:ext cx="9891497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연령대</a:t>
            </a: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별 고객 수 그래프, 요일 별 다운로드 수 그래프를 분석하여 고객 별 구독 패턴을 파악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0"/>
          <p:cNvSpPr/>
          <p:nvPr/>
        </p:nvSpPr>
        <p:spPr>
          <a:xfrm>
            <a:off x="6619680" y="4804889"/>
            <a:ext cx="4347000" cy="10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요일별 분석 결과 금요일과 휴일에 서비스를 이용하는 고객이 많은 것을 확인</a:t>
            </a:r>
            <a:endParaRPr sz="1600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추후 주말과 주중을 구분한 마케팅 전략 필요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0"/>
          <p:cNvSpPr/>
          <p:nvPr/>
        </p:nvSpPr>
        <p:spPr>
          <a:xfrm>
            <a:off x="1204560" y="4837289"/>
            <a:ext cx="395676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 수: 20대&gt;30대&gt;40대&gt;...&gt;10대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20대 고객들의 영화 패턴을 분석해 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해당 군집의 고객을 유지하는 것을 목표로 사업을 운영할 필요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760" y="2113861"/>
            <a:ext cx="4076280" cy="237312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5" name="Google Shape;44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9680" y="2113861"/>
            <a:ext cx="4076280" cy="237312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6" name="Google Shape;446;p10"/>
          <p:cNvSpPr/>
          <p:nvPr/>
        </p:nvSpPr>
        <p:spPr>
          <a:xfrm>
            <a:off x="2230200" y="1744141"/>
            <a:ext cx="20577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나이별 고객 수 그래프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7413840" y="1744501"/>
            <a:ext cx="268452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요일 별 다운로드 수 그래프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2640960" y="2387461"/>
            <a:ext cx="49428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0"/>
          <p:cNvSpPr/>
          <p:nvPr/>
        </p:nvSpPr>
        <p:spPr>
          <a:xfrm>
            <a:off x="9271800" y="2284141"/>
            <a:ext cx="1354680" cy="218700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0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1" name="Google Shape;451;p10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"/>
          <p:cNvSpPr/>
          <p:nvPr/>
        </p:nvSpPr>
        <p:spPr>
          <a:xfrm>
            <a:off x="514800" y="709200"/>
            <a:ext cx="91825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군집 분석으로 고객 분포 확인 및 연관 규칙 파악 후 추천 알고리즘에 활용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1"/>
          <p:cNvSpPr/>
          <p:nvPr/>
        </p:nvSpPr>
        <p:spPr>
          <a:xfrm rot="10800000" flipH="1">
            <a:off x="5540202" y="1282759"/>
            <a:ext cx="4320" cy="5004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58" name="Google Shape;458;p11"/>
          <p:cNvSpPr/>
          <p:nvPr/>
        </p:nvSpPr>
        <p:spPr>
          <a:xfrm>
            <a:off x="687642" y="4813603"/>
            <a:ext cx="4745520" cy="14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고객 특성 5가지 기준으로 군집분석 실시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(연령, 성별, 거주지, 12세 이하 아이 여부, 결혼유무)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 군집별 특성들의 특징 조합을 찾아내어 </a:t>
            </a: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고객별 맞춤 마케팅 전략 수립</a:t>
            </a:r>
            <a:endParaRPr sz="1600" b="1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1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2 - 군집 분석 및 연관 규칙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11"/>
          <p:cNvGrpSpPr/>
          <p:nvPr/>
        </p:nvGrpSpPr>
        <p:grpSpPr>
          <a:xfrm>
            <a:off x="1251122" y="2144427"/>
            <a:ext cx="3100320" cy="2318040"/>
            <a:chOff x="884880" y="2037240"/>
            <a:chExt cx="3100320" cy="2318040"/>
          </a:xfrm>
        </p:grpSpPr>
        <p:pic>
          <p:nvPicPr>
            <p:cNvPr id="461" name="Google Shape;461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4880" y="2037240"/>
              <a:ext cx="3100320" cy="2318040"/>
            </a:xfrm>
            <a:prstGeom prst="rect">
              <a:avLst/>
            </a:prstGeom>
            <a:noFill/>
            <a:ln w="38150" cap="flat" cmpd="sng">
              <a:solidFill>
                <a:srgbClr val="F2F2F2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462" name="Google Shape;462;p11"/>
            <p:cNvSpPr/>
            <p:nvPr/>
          </p:nvSpPr>
          <p:spPr>
            <a:xfrm>
              <a:off x="1187640" y="254952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0000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2813040" y="2341440"/>
              <a:ext cx="843480" cy="754920"/>
            </a:xfrm>
            <a:prstGeom prst="ellipse">
              <a:avLst/>
            </a:prstGeom>
            <a:noFill/>
            <a:ln w="38150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1983240" y="229716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980000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2466720" y="325764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38761D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1546920" y="3273840"/>
              <a:ext cx="794880" cy="754920"/>
            </a:xfrm>
            <a:prstGeom prst="ellipse">
              <a:avLst/>
            </a:prstGeom>
            <a:noFill/>
            <a:ln w="38150" cap="flat" cmpd="sng">
              <a:solidFill>
                <a:srgbClr val="FFD966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11"/>
          <p:cNvSpPr/>
          <p:nvPr/>
        </p:nvSpPr>
        <p:spPr>
          <a:xfrm flipH="1">
            <a:off x="1192802" y="1415547"/>
            <a:ext cx="3217320" cy="505440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군집분석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1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69" name="Google Shape;469;p11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11"/>
          <p:cNvPicPr preferRelativeResize="0"/>
          <p:nvPr/>
        </p:nvPicPr>
        <p:blipFill rotWithShape="1">
          <a:blip r:embed="rId4">
            <a:alphaModFix/>
          </a:blip>
          <a:srcRect l="8149" b="18834"/>
          <a:stretch/>
        </p:blipFill>
        <p:spPr>
          <a:xfrm>
            <a:off x="5978322" y="2124187"/>
            <a:ext cx="5470560" cy="143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1"/>
          <p:cNvSpPr/>
          <p:nvPr/>
        </p:nvSpPr>
        <p:spPr>
          <a:xfrm>
            <a:off x="8852363" y="4392633"/>
            <a:ext cx="2571120" cy="13810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I-1020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I-1021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I-1022</a:t>
            </a:r>
            <a:endParaRPr sz="1400" b="0" strike="noStrike">
              <a:solidFill>
                <a:schemeClr val="dk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I-1027	I-1029	I-1046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I-1052	I-1058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I-1059</a:t>
            </a:r>
            <a:endParaRPr sz="1400" b="0" strike="noStrike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I-1060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I-1062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400" b="1" strike="noStrike">
                <a:solidFill>
                  <a:srgbClr val="000000"/>
                </a:solidFill>
                <a:highlight>
                  <a:srgbClr val="FF00FF"/>
                </a:highlight>
                <a:latin typeface="Arial"/>
                <a:ea typeface="Arial"/>
                <a:cs typeface="Arial"/>
                <a:sym typeface="Arial"/>
              </a:rPr>
              <a:t>I-1063</a:t>
            </a:r>
            <a:endParaRPr sz="1400" b="0" strike="noStrike">
              <a:solidFill>
                <a:schemeClr val="dk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I-1064</a:t>
            </a:r>
            <a:r>
              <a:rPr lang="en-US" sz="14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I-1066	I-1070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11"/>
          <p:cNvPicPr preferRelativeResize="0"/>
          <p:nvPr/>
        </p:nvPicPr>
        <p:blipFill rotWithShape="1">
          <a:blip r:embed="rId5">
            <a:alphaModFix/>
          </a:blip>
          <a:srcRect b="27306"/>
          <a:stretch/>
        </p:blipFill>
        <p:spPr>
          <a:xfrm>
            <a:off x="6445682" y="4394647"/>
            <a:ext cx="1287360" cy="13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1"/>
          <p:cNvSpPr/>
          <p:nvPr/>
        </p:nvSpPr>
        <p:spPr>
          <a:xfrm>
            <a:off x="8937620" y="5805218"/>
            <a:ext cx="24174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다운로드 영화 목록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1"/>
          <p:cNvSpPr/>
          <p:nvPr/>
        </p:nvSpPr>
        <p:spPr>
          <a:xfrm>
            <a:off x="6619609" y="5828609"/>
            <a:ext cx="91152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1"/>
          <p:cNvSpPr/>
          <p:nvPr/>
        </p:nvSpPr>
        <p:spPr>
          <a:xfrm>
            <a:off x="7824042" y="2416867"/>
            <a:ext cx="1813320" cy="286560"/>
          </a:xfrm>
          <a:prstGeom prst="rect">
            <a:avLst/>
          </a:prstGeom>
          <a:noFill/>
          <a:ln w="76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1"/>
          <p:cNvSpPr/>
          <p:nvPr/>
        </p:nvSpPr>
        <p:spPr>
          <a:xfrm flipH="1">
            <a:off x="6649722" y="2423707"/>
            <a:ext cx="1114920" cy="286560"/>
          </a:xfrm>
          <a:prstGeom prst="rect">
            <a:avLst/>
          </a:prstGeom>
          <a:noFill/>
          <a:ln w="763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1"/>
          <p:cNvSpPr/>
          <p:nvPr/>
        </p:nvSpPr>
        <p:spPr>
          <a:xfrm flipH="1">
            <a:off x="7104042" y="1399667"/>
            <a:ext cx="3217320" cy="505440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연관규칙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1"/>
          <p:cNvSpPr txBox="1"/>
          <p:nvPr/>
        </p:nvSpPr>
        <p:spPr>
          <a:xfrm>
            <a:off x="7112913" y="3782429"/>
            <a:ext cx="3550830" cy="338554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I-1060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I-1059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I-1064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I-1061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I-1020</a:t>
            </a:r>
            <a:endParaRPr sz="1600" b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1"/>
          <p:cNvSpPr/>
          <p:nvPr/>
        </p:nvSpPr>
        <p:spPr>
          <a:xfrm rot="5400000">
            <a:off x="7579726" y="3188158"/>
            <a:ext cx="791621" cy="1602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254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180720" y="1540080"/>
            <a:ext cx="3767040" cy="491256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870840" y="2423520"/>
            <a:ext cx="2485440" cy="1143360"/>
          </a:xfrm>
          <a:prstGeom prst="rect">
            <a:avLst/>
          </a:prstGeom>
          <a:noFill/>
          <a:ln w="76300" cap="flat" cmpd="sng">
            <a:solidFill>
              <a:srgbClr val="99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2"/>
          <p:cNvSpPr/>
          <p:nvPr/>
        </p:nvSpPr>
        <p:spPr>
          <a:xfrm>
            <a:off x="4232520" y="1599840"/>
            <a:ext cx="7798320" cy="4852800"/>
          </a:xfrm>
          <a:prstGeom prst="rect">
            <a:avLst/>
          </a:prstGeom>
          <a:noFill/>
          <a:ln w="38150" cap="flat" cmpd="sng">
            <a:solidFill>
              <a:srgbClr val="E0B07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2"/>
          <p:cNvSpPr/>
          <p:nvPr/>
        </p:nvSpPr>
        <p:spPr>
          <a:xfrm>
            <a:off x="9123480" y="1687719"/>
            <a:ext cx="2639520" cy="592259"/>
          </a:xfrm>
          <a:prstGeom prst="rect">
            <a:avLst/>
          </a:prstGeom>
          <a:solidFill>
            <a:srgbClr val="4A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하위</a:t>
            </a: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10% 영화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2"/>
          <p:cNvSpPr/>
          <p:nvPr/>
        </p:nvSpPr>
        <p:spPr>
          <a:xfrm flipH="1">
            <a:off x="504360" y="1687719"/>
            <a:ext cx="3217320" cy="592259"/>
          </a:xfrm>
          <a:prstGeom prst="rect">
            <a:avLst/>
          </a:prstGeom>
          <a:solidFill>
            <a:srgbClr val="5A378C"/>
          </a:solidFill>
          <a:ln>
            <a:noFill/>
          </a:ln>
          <a:effectLst>
            <a:outerShdw blurRad="139700" dist="2032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상위 10% 영화 배급사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329760" y="2935440"/>
            <a:ext cx="33130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0" name="Google Shape;490;p12"/>
          <p:cNvSpPr/>
          <p:nvPr/>
        </p:nvSpPr>
        <p:spPr>
          <a:xfrm>
            <a:off x="329760" y="3567240"/>
            <a:ext cx="33130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1" name="Google Shape;491;p12"/>
          <p:cNvSpPr/>
          <p:nvPr/>
        </p:nvSpPr>
        <p:spPr>
          <a:xfrm>
            <a:off x="966600" y="252072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FOX &amp; 20th  Century Fox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2"/>
          <p:cNvSpPr/>
          <p:nvPr/>
        </p:nvSpPr>
        <p:spPr>
          <a:xfrm>
            <a:off x="929520" y="2905920"/>
            <a:ext cx="2322000" cy="50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Sony Pictures/Columbia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2"/>
          <p:cNvSpPr/>
          <p:nvPr/>
        </p:nvSpPr>
        <p:spPr>
          <a:xfrm rot="5400000">
            <a:off x="1907640" y="370836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2"/>
          <p:cNvSpPr/>
          <p:nvPr/>
        </p:nvSpPr>
        <p:spPr>
          <a:xfrm rot="10800000" flipH="1">
            <a:off x="4421022" y="2922060"/>
            <a:ext cx="736812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5" name="Google Shape;495;p12"/>
          <p:cNvSpPr/>
          <p:nvPr/>
        </p:nvSpPr>
        <p:spPr>
          <a:xfrm>
            <a:off x="3882809" y="247968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매출액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3983040" y="300888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비평가 리뷰 수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3790742" y="3993840"/>
            <a:ext cx="2281680" cy="30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제목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2"/>
          <p:cNvSpPr/>
          <p:nvPr/>
        </p:nvSpPr>
        <p:spPr>
          <a:xfrm rot="10800000" flipH="1">
            <a:off x="4431690" y="3547742"/>
            <a:ext cx="7326720" cy="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99" name="Google Shape;499;p12"/>
          <p:cNvSpPr/>
          <p:nvPr/>
        </p:nvSpPr>
        <p:spPr>
          <a:xfrm>
            <a:off x="6385680" y="2423520"/>
            <a:ext cx="2485440" cy="966240"/>
          </a:xfrm>
          <a:prstGeom prst="rect">
            <a:avLst/>
          </a:prstGeom>
          <a:noFill/>
          <a:ln w="76300" cap="flat" cmpd="sng">
            <a:solidFill>
              <a:srgbClr val="99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2"/>
          <p:cNvSpPr/>
          <p:nvPr/>
        </p:nvSpPr>
        <p:spPr>
          <a:xfrm>
            <a:off x="9721080" y="2536560"/>
            <a:ext cx="169272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10억 달러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9861480" y="2993400"/>
            <a:ext cx="1495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450개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6995880" y="2993400"/>
            <a:ext cx="14410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300개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6327120" y="1687719"/>
            <a:ext cx="2589840" cy="592259"/>
          </a:xfrm>
          <a:prstGeom prst="rect">
            <a:avLst/>
          </a:prstGeom>
          <a:solidFill>
            <a:srgbClr val="4A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자사 다운로드 수 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99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상위</a:t>
            </a: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10% 영화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6919200" y="2546640"/>
            <a:ext cx="14410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약 2억 달러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9886320" y="3664800"/>
            <a:ext cx="10306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Inception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6568920" y="4073760"/>
            <a:ext cx="281592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Straight Outta Compton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7400880" y="4480920"/>
            <a:ext cx="113076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Spy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6721200" y="3649680"/>
            <a:ext cx="1891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Peanuts Movie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2"/>
          <p:cNvSpPr/>
          <p:nvPr/>
        </p:nvSpPr>
        <p:spPr>
          <a:xfrm>
            <a:off x="9686160" y="4079520"/>
            <a:ext cx="139464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Toy Story 3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9613440" y="4488120"/>
            <a:ext cx="169272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Transformers 3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4404600" y="4903560"/>
            <a:ext cx="7299720" cy="7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12" name="Google Shape;512;p12"/>
          <p:cNvSpPr/>
          <p:nvPr/>
        </p:nvSpPr>
        <p:spPr>
          <a:xfrm rot="5400000">
            <a:off x="7945920" y="502776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2"/>
          <p:cNvSpPr/>
          <p:nvPr/>
        </p:nvSpPr>
        <p:spPr>
          <a:xfrm>
            <a:off x="4456875" y="5651280"/>
            <a:ext cx="7413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다운로드 수 상위 10% 영화의 경우, 영화 매출액과 비평가 리뷰 수가 적음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2"/>
          <p:cNvSpPr/>
          <p:nvPr/>
        </p:nvSpPr>
        <p:spPr>
          <a:xfrm>
            <a:off x="440280" y="4259520"/>
            <a:ext cx="3413520" cy="68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 수 상위 10% 영화의 경우,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2개 배급사 영화가 70% 차지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2"/>
          <p:cNvSpPr/>
          <p:nvPr/>
        </p:nvSpPr>
        <p:spPr>
          <a:xfrm>
            <a:off x="440280" y="726120"/>
            <a:ext cx="1132308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자사 다운로드 수 상위 10% 이상인 영화 분석시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1) SONY, FOX 2개 배급사의 영화 70%  2) 흥행성적과 다운로드수는 반비례 함을 도출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60" y="4969080"/>
            <a:ext cx="1441080" cy="114336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7" name="Google Shape;517;p12"/>
          <p:cNvPicPr preferRelativeResize="0"/>
          <p:nvPr/>
        </p:nvPicPr>
        <p:blipFill rotWithShape="1">
          <a:blip r:embed="rId4">
            <a:alphaModFix/>
          </a:blip>
          <a:srcRect l="33384" t="15571" r="32985" b="17596"/>
          <a:stretch/>
        </p:blipFill>
        <p:spPr>
          <a:xfrm>
            <a:off x="2203200" y="4968720"/>
            <a:ext cx="1439640" cy="114444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18" name="Google Shape;518;p12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3 - 영화 선호도 분석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2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20" name="Google Shape;520;p12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/>
          <p:nvPr/>
        </p:nvSpPr>
        <p:spPr>
          <a:xfrm>
            <a:off x="603000" y="1386360"/>
            <a:ext cx="3260520" cy="353340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3"/>
          <p:cNvSpPr/>
          <p:nvPr/>
        </p:nvSpPr>
        <p:spPr>
          <a:xfrm>
            <a:off x="5709600" y="1393920"/>
            <a:ext cx="5343840" cy="3533400"/>
          </a:xfrm>
          <a:prstGeom prst="rect">
            <a:avLst/>
          </a:prstGeom>
          <a:noFill/>
          <a:ln w="38150" cap="flat" cmpd="sng">
            <a:solidFill>
              <a:srgbClr val="E0B07E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3"/>
          <p:cNvSpPr/>
          <p:nvPr/>
        </p:nvSpPr>
        <p:spPr>
          <a:xfrm>
            <a:off x="654480" y="172440"/>
            <a:ext cx="496400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3"/>
          <p:cNvSpPr/>
          <p:nvPr/>
        </p:nvSpPr>
        <p:spPr>
          <a:xfrm>
            <a:off x="440280" y="726120"/>
            <a:ext cx="100875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새로운 가중치 시스템, 협력적 필터링, 자연어 처리를 통한 고객 맞춤형 추천 알고리즘 구현</a:t>
            </a:r>
            <a:endParaRPr sz="19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3"/>
          <p:cNvSpPr/>
          <p:nvPr/>
        </p:nvSpPr>
        <p:spPr>
          <a:xfrm>
            <a:off x="2815560" y="5290205"/>
            <a:ext cx="8271360" cy="11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줄거리(Storyline), 소개글(Description), 장르, 감독 등 영화의 특징을 보여주는 텍스트를 추출하여 이를 바탕으로 영화 간 연관성을 파악</a:t>
            </a:r>
            <a:endParaRPr sz="142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42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플랫폼 이용 고객들이 흥미를 느끼는 영화와 관련도가 높은 영화에 가중치를 두어 추천 알고리즘에 정확성 향상을 기대</a:t>
            </a:r>
            <a:endParaRPr sz="142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3"/>
          <p:cNvSpPr/>
          <p:nvPr/>
        </p:nvSpPr>
        <p:spPr>
          <a:xfrm>
            <a:off x="1289880" y="1468080"/>
            <a:ext cx="172980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 알고리즘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3"/>
          <p:cNvSpPr/>
          <p:nvPr/>
        </p:nvSpPr>
        <p:spPr>
          <a:xfrm>
            <a:off x="7012080" y="1465920"/>
            <a:ext cx="2803320" cy="491400"/>
          </a:xfrm>
          <a:prstGeom prst="roundRect">
            <a:avLst>
              <a:gd name="adj" fmla="val 16667"/>
            </a:avLst>
          </a:prstGeom>
          <a:solidFill>
            <a:srgbClr val="5A3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고객 맞춤형 추천 알고리즘</a:t>
            </a:r>
            <a:endParaRPr sz="15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3"/>
          <p:cNvSpPr/>
          <p:nvPr/>
        </p:nvSpPr>
        <p:spPr>
          <a:xfrm>
            <a:off x="6137280" y="3197880"/>
            <a:ext cx="4624920" cy="1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댓글, 매출, 개봉연도에 가중치를 부여하여 군집별 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협력적 필터링을 통한 </a:t>
            </a: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개인 맞춤화 </a:t>
            </a: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자연어 처리를 통한 </a:t>
            </a: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줄거리 기반 </a:t>
            </a: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3"/>
          <p:cNvSpPr/>
          <p:nvPr/>
        </p:nvSpPr>
        <p:spPr>
          <a:xfrm>
            <a:off x="511920" y="3571200"/>
            <a:ext cx="335124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9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US" sz="160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조회수 높은 영화 선별 및 추천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3"/>
          <p:cNvSpPr/>
          <p:nvPr/>
        </p:nvSpPr>
        <p:spPr>
          <a:xfrm>
            <a:off x="4300920" y="2890800"/>
            <a:ext cx="870840" cy="53964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3"/>
          <p:cNvSpPr/>
          <p:nvPr/>
        </p:nvSpPr>
        <p:spPr>
          <a:xfrm>
            <a:off x="923400" y="5103720"/>
            <a:ext cx="10317600" cy="45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13"/>
          <p:cNvSpPr/>
          <p:nvPr/>
        </p:nvSpPr>
        <p:spPr>
          <a:xfrm>
            <a:off x="615924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3"/>
          <p:cNvSpPr/>
          <p:nvPr/>
        </p:nvSpPr>
        <p:spPr>
          <a:xfrm>
            <a:off x="846288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7311240" y="2227500"/>
            <a:ext cx="1014120" cy="879120"/>
          </a:xfrm>
          <a:prstGeom prst="homePlate">
            <a:avLst>
              <a:gd name="adj" fmla="val 19383"/>
            </a:avLst>
          </a:prstGeom>
          <a:solidFill>
            <a:srgbClr val="434343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0" rIns="91425" bIns="144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3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540" name="Google Shape;540;p13"/>
          <p:cNvGrpSpPr/>
          <p:nvPr/>
        </p:nvGrpSpPr>
        <p:grpSpPr>
          <a:xfrm>
            <a:off x="9541200" y="2227500"/>
            <a:ext cx="1087440" cy="879120"/>
            <a:chOff x="9541200" y="2227500"/>
            <a:chExt cx="1087440" cy="879120"/>
          </a:xfrm>
        </p:grpSpPr>
        <p:sp>
          <p:nvSpPr>
            <p:cNvPr id="541" name="Google Shape;541;p13"/>
            <p:cNvSpPr/>
            <p:nvPr/>
          </p:nvSpPr>
          <p:spPr>
            <a:xfrm>
              <a:off x="9614520" y="2227500"/>
              <a:ext cx="10141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 txBox="1"/>
            <p:nvPr/>
          </p:nvSpPr>
          <p:spPr>
            <a:xfrm>
              <a:off x="9541200" y="2343894"/>
              <a:ext cx="107436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자연어 처리</a:t>
              </a:r>
              <a:endParaRPr/>
            </a:p>
          </p:txBody>
        </p:sp>
      </p:grpSp>
      <p:sp>
        <p:nvSpPr>
          <p:cNvPr id="543" name="Google Shape;543;p13"/>
          <p:cNvSpPr txBox="1"/>
          <p:nvPr/>
        </p:nvSpPr>
        <p:spPr>
          <a:xfrm>
            <a:off x="8381520" y="2344146"/>
            <a:ext cx="10743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협력적 필터링</a:t>
            </a:r>
            <a:endParaRPr/>
          </a:p>
        </p:txBody>
      </p:sp>
      <p:sp>
        <p:nvSpPr>
          <p:cNvPr id="544" name="Google Shape;544;p13"/>
          <p:cNvSpPr txBox="1"/>
          <p:nvPr/>
        </p:nvSpPr>
        <p:spPr>
          <a:xfrm>
            <a:off x="7230820" y="2357108"/>
            <a:ext cx="10743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가중치 부여</a:t>
            </a:r>
            <a:endParaRPr/>
          </a:p>
        </p:txBody>
      </p:sp>
      <p:sp>
        <p:nvSpPr>
          <p:cNvPr id="545" name="Google Shape;545;p13"/>
          <p:cNvSpPr txBox="1"/>
          <p:nvPr/>
        </p:nvSpPr>
        <p:spPr>
          <a:xfrm>
            <a:off x="6016160" y="2364213"/>
            <a:ext cx="11965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군집 구성</a:t>
            </a:r>
            <a:endParaRPr sz="1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3"/>
          <p:cNvSpPr txBox="1"/>
          <p:nvPr/>
        </p:nvSpPr>
        <p:spPr>
          <a:xfrm>
            <a:off x="4485600" y="2032000"/>
            <a:ext cx="59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7" name="Google Shape;547;p13"/>
          <p:cNvGrpSpPr/>
          <p:nvPr/>
        </p:nvGrpSpPr>
        <p:grpSpPr>
          <a:xfrm>
            <a:off x="802980" y="2227500"/>
            <a:ext cx="1393620" cy="879120"/>
            <a:chOff x="772500" y="2227500"/>
            <a:chExt cx="1393620" cy="879120"/>
          </a:xfrm>
        </p:grpSpPr>
        <p:sp>
          <p:nvSpPr>
            <p:cNvPr id="548" name="Google Shape;548;p13"/>
            <p:cNvSpPr/>
            <p:nvPr/>
          </p:nvSpPr>
          <p:spPr>
            <a:xfrm>
              <a:off x="772500" y="2227500"/>
              <a:ext cx="13936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3"/>
            <p:cNvSpPr txBox="1"/>
            <p:nvPr/>
          </p:nvSpPr>
          <p:spPr>
            <a:xfrm>
              <a:off x="781860" y="2413770"/>
              <a:ext cx="12469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조회수 기반 영화 선별</a:t>
              </a:r>
              <a:endParaRPr/>
            </a:p>
          </p:txBody>
        </p:sp>
      </p:grpSp>
      <p:grpSp>
        <p:nvGrpSpPr>
          <p:cNvPr id="550" name="Google Shape;550;p13"/>
          <p:cNvGrpSpPr/>
          <p:nvPr/>
        </p:nvGrpSpPr>
        <p:grpSpPr>
          <a:xfrm>
            <a:off x="2277080" y="2227500"/>
            <a:ext cx="1433040" cy="879120"/>
            <a:chOff x="2145000" y="2227500"/>
            <a:chExt cx="1433040" cy="879120"/>
          </a:xfrm>
        </p:grpSpPr>
        <p:sp>
          <p:nvSpPr>
            <p:cNvPr id="551" name="Google Shape;551;p13"/>
            <p:cNvSpPr/>
            <p:nvPr/>
          </p:nvSpPr>
          <p:spPr>
            <a:xfrm>
              <a:off x="2166120" y="2227500"/>
              <a:ext cx="14119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 txBox="1"/>
            <p:nvPr/>
          </p:nvSpPr>
          <p:spPr>
            <a:xfrm>
              <a:off x="2145000" y="2413770"/>
              <a:ext cx="137238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선별 순서대로 추천</a:t>
              </a:r>
              <a:endPara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1066480" y="5333295"/>
            <a:ext cx="1406090" cy="1113500"/>
            <a:chOff x="9541200" y="2227500"/>
            <a:chExt cx="1087440" cy="879120"/>
          </a:xfrm>
        </p:grpSpPr>
        <p:sp>
          <p:nvSpPr>
            <p:cNvPr id="554" name="Google Shape;554;p13"/>
            <p:cNvSpPr/>
            <p:nvPr/>
          </p:nvSpPr>
          <p:spPr>
            <a:xfrm>
              <a:off x="9614520" y="2227500"/>
              <a:ext cx="1014120" cy="879120"/>
            </a:xfrm>
            <a:prstGeom prst="homePlate">
              <a:avLst>
                <a:gd name="adj" fmla="val 19383"/>
              </a:avLst>
            </a:prstGeom>
            <a:solidFill>
              <a:srgbClr val="434343"/>
            </a:soli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0" rIns="91425" bIns="144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 txBox="1"/>
            <p:nvPr/>
          </p:nvSpPr>
          <p:spPr>
            <a:xfrm>
              <a:off x="9541200" y="2411918"/>
              <a:ext cx="1074360" cy="51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자연어 </a:t>
              </a:r>
              <a:endParaRPr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처리</a:t>
              </a:r>
              <a:endParaRPr/>
            </a:p>
          </p:txBody>
        </p:sp>
      </p:grpSp>
      <p:sp>
        <p:nvSpPr>
          <p:cNvPr id="556" name="Google Shape;556;p13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4"/>
          <p:cNvSpPr/>
          <p:nvPr/>
        </p:nvSpPr>
        <p:spPr>
          <a:xfrm>
            <a:off x="2096640" y="1471655"/>
            <a:ext cx="165816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영화 매출액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6840" y="2222975"/>
            <a:ext cx="1547640" cy="237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5440" y="2198855"/>
            <a:ext cx="1547640" cy="237564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4"/>
          <p:cNvSpPr/>
          <p:nvPr/>
        </p:nvSpPr>
        <p:spPr>
          <a:xfrm>
            <a:off x="10056600" y="1792055"/>
            <a:ext cx="1724040" cy="2976840"/>
          </a:xfrm>
          <a:custGeom>
            <a:avLst/>
            <a:gdLst/>
            <a:ahLst/>
            <a:cxnLst/>
            <a:rect l="l" t="t" r="r" b="b"/>
            <a:pathLst>
              <a:path w="214" h="453" extrusionOk="0">
                <a:moveTo>
                  <a:pt x="214" y="30"/>
                </a:moveTo>
                <a:cubicBezTo>
                  <a:pt x="214" y="14"/>
                  <a:pt x="201" y="0"/>
                  <a:pt x="18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0"/>
                </a:cubicBezTo>
                <a:cubicBezTo>
                  <a:pt x="0" y="423"/>
                  <a:pt x="0" y="423"/>
                  <a:pt x="0" y="423"/>
                </a:cubicBezTo>
                <a:cubicBezTo>
                  <a:pt x="0" y="440"/>
                  <a:pt x="14" y="453"/>
                  <a:pt x="31" y="453"/>
                </a:cubicBezTo>
                <a:cubicBezTo>
                  <a:pt x="184" y="453"/>
                  <a:pt x="184" y="453"/>
                  <a:pt x="184" y="453"/>
                </a:cubicBezTo>
                <a:cubicBezTo>
                  <a:pt x="201" y="453"/>
                  <a:pt x="214" y="440"/>
                  <a:pt x="214" y="423"/>
                </a:cubicBezTo>
                <a:lnTo>
                  <a:pt x="214" y="30"/>
                </a:lnTo>
                <a:close/>
                <a:moveTo>
                  <a:pt x="130" y="40"/>
                </a:moveTo>
                <a:cubicBezTo>
                  <a:pt x="130" y="43"/>
                  <a:pt x="128" y="45"/>
                  <a:pt x="125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0" y="45"/>
                  <a:pt x="87" y="43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37"/>
                  <a:pt x="90" y="35"/>
                  <a:pt x="92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8" y="35"/>
                  <a:pt x="130" y="37"/>
                  <a:pt x="130" y="40"/>
                </a:cubicBezTo>
                <a:close/>
                <a:moveTo>
                  <a:pt x="200" y="389"/>
                </a:moveTo>
                <a:cubicBezTo>
                  <a:pt x="18" y="389"/>
                  <a:pt x="18" y="389"/>
                  <a:pt x="18" y="389"/>
                </a:cubicBezTo>
                <a:cubicBezTo>
                  <a:pt x="18" y="65"/>
                  <a:pt x="18" y="65"/>
                  <a:pt x="18" y="65"/>
                </a:cubicBezTo>
                <a:cubicBezTo>
                  <a:pt x="200" y="65"/>
                  <a:pt x="200" y="65"/>
                  <a:pt x="200" y="65"/>
                </a:cubicBezTo>
                <a:lnTo>
                  <a:pt x="200" y="389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"/>
          <p:cNvSpPr/>
          <p:nvPr/>
        </p:nvSpPr>
        <p:spPr>
          <a:xfrm>
            <a:off x="8250120" y="1792055"/>
            <a:ext cx="1724040" cy="2976840"/>
          </a:xfrm>
          <a:custGeom>
            <a:avLst/>
            <a:gdLst/>
            <a:ahLst/>
            <a:cxnLst/>
            <a:rect l="l" t="t" r="r" b="b"/>
            <a:pathLst>
              <a:path w="214" h="453" extrusionOk="0">
                <a:moveTo>
                  <a:pt x="214" y="30"/>
                </a:moveTo>
                <a:cubicBezTo>
                  <a:pt x="214" y="14"/>
                  <a:pt x="201" y="0"/>
                  <a:pt x="18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4"/>
                  <a:pt x="0" y="30"/>
                </a:cubicBezTo>
                <a:cubicBezTo>
                  <a:pt x="0" y="423"/>
                  <a:pt x="0" y="423"/>
                  <a:pt x="0" y="423"/>
                </a:cubicBezTo>
                <a:cubicBezTo>
                  <a:pt x="0" y="440"/>
                  <a:pt x="14" y="453"/>
                  <a:pt x="31" y="453"/>
                </a:cubicBezTo>
                <a:cubicBezTo>
                  <a:pt x="184" y="453"/>
                  <a:pt x="184" y="453"/>
                  <a:pt x="184" y="453"/>
                </a:cubicBezTo>
                <a:cubicBezTo>
                  <a:pt x="201" y="453"/>
                  <a:pt x="214" y="440"/>
                  <a:pt x="214" y="423"/>
                </a:cubicBezTo>
                <a:lnTo>
                  <a:pt x="214" y="30"/>
                </a:lnTo>
                <a:close/>
                <a:moveTo>
                  <a:pt x="130" y="40"/>
                </a:moveTo>
                <a:cubicBezTo>
                  <a:pt x="130" y="43"/>
                  <a:pt x="128" y="45"/>
                  <a:pt x="125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0" y="45"/>
                  <a:pt x="87" y="43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37"/>
                  <a:pt x="90" y="35"/>
                  <a:pt x="92" y="35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8" y="35"/>
                  <a:pt x="130" y="37"/>
                  <a:pt x="130" y="40"/>
                </a:cubicBezTo>
                <a:close/>
                <a:moveTo>
                  <a:pt x="200" y="389"/>
                </a:moveTo>
                <a:cubicBezTo>
                  <a:pt x="18" y="389"/>
                  <a:pt x="18" y="389"/>
                  <a:pt x="18" y="389"/>
                </a:cubicBezTo>
                <a:cubicBezTo>
                  <a:pt x="18" y="65"/>
                  <a:pt x="18" y="65"/>
                  <a:pt x="18" y="65"/>
                </a:cubicBezTo>
                <a:cubicBezTo>
                  <a:pt x="200" y="65"/>
                  <a:pt x="200" y="65"/>
                  <a:pt x="200" y="65"/>
                </a:cubicBezTo>
                <a:lnTo>
                  <a:pt x="200" y="38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4"/>
          <p:cNvSpPr/>
          <p:nvPr/>
        </p:nvSpPr>
        <p:spPr>
          <a:xfrm>
            <a:off x="10056600" y="4894175"/>
            <a:ext cx="1944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HATE U GIVE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4"/>
          <p:cNvSpPr/>
          <p:nvPr/>
        </p:nvSpPr>
        <p:spPr>
          <a:xfrm rot="10800000">
            <a:off x="12511800" y="5748120"/>
            <a:ext cx="360" cy="1303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68" name="Google Shape;568;p14"/>
          <p:cNvSpPr/>
          <p:nvPr/>
        </p:nvSpPr>
        <p:spPr>
          <a:xfrm>
            <a:off x="8072640" y="4894175"/>
            <a:ext cx="207288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Darkest Minds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4"/>
          <p:cNvSpPr/>
          <p:nvPr/>
        </p:nvSpPr>
        <p:spPr>
          <a:xfrm>
            <a:off x="224640" y="3266615"/>
            <a:ext cx="7677720" cy="244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70" name="Google Shape;570;p14"/>
          <p:cNvSpPr/>
          <p:nvPr/>
        </p:nvSpPr>
        <p:spPr>
          <a:xfrm>
            <a:off x="1598760" y="5756040"/>
            <a:ext cx="5939240" cy="854640"/>
          </a:xfrm>
          <a:prstGeom prst="rect">
            <a:avLst/>
          </a:prstGeom>
          <a:noFill/>
          <a:ln w="38150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4"/>
          <p:cNvSpPr/>
          <p:nvPr/>
        </p:nvSpPr>
        <p:spPr>
          <a:xfrm>
            <a:off x="2092320" y="2513855"/>
            <a:ext cx="180036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3천만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5446440" y="2544815"/>
            <a:ext cx="1211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2200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3940560" y="2540855"/>
            <a:ext cx="13248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150개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3988440" y="3655055"/>
            <a:ext cx="152748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435개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1761860" y="5919095"/>
            <a:ext cx="539456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판권 계약금 15 % 비용 절감 </a:t>
            </a: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strike="noStrik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197280" y="3342575"/>
            <a:ext cx="1800360" cy="1047960"/>
          </a:xfrm>
          <a:prstGeom prst="rect">
            <a:avLst/>
          </a:prstGeom>
          <a:solidFill>
            <a:srgbClr val="4A738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영화 매출액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상위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10% 영화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197280" y="2174375"/>
            <a:ext cx="1800360" cy="1047960"/>
          </a:xfrm>
          <a:prstGeom prst="rect">
            <a:avLst/>
          </a:prstGeom>
          <a:solidFill>
            <a:srgbClr val="4A738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영화 매출액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하위</a:t>
            </a:r>
            <a:r>
              <a:rPr lang="en-US" sz="1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10% 영화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2096640" y="3669815"/>
            <a:ext cx="19440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평균 1.7억 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4"/>
          <p:cNvSpPr/>
          <p:nvPr/>
        </p:nvSpPr>
        <p:spPr>
          <a:xfrm>
            <a:off x="5459760" y="3655055"/>
            <a:ext cx="1211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2500달러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440280" y="697839"/>
            <a:ext cx="100609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배급사와 영화 매출액 기준 판권 계약을 통해 판권계약료 연간 3백만원 절감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9320400" y="2671535"/>
            <a:ext cx="1432800" cy="1430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계약금액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2195달러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/>
          <p:nvPr/>
        </p:nvSpPr>
        <p:spPr>
          <a:xfrm rot="5400000">
            <a:off x="4124520" y="5206680"/>
            <a:ext cx="411840" cy="48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4"/>
          <p:cNvSpPr/>
          <p:nvPr/>
        </p:nvSpPr>
        <p:spPr>
          <a:xfrm>
            <a:off x="8273880" y="1210295"/>
            <a:ext cx="3507120" cy="491400"/>
          </a:xfrm>
          <a:prstGeom prst="rect">
            <a:avLst/>
          </a:prstGeom>
          <a:noFill/>
          <a:ln w="38150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판권 계약 예상 작품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4"/>
          <p:cNvSpPr/>
          <p:nvPr/>
        </p:nvSpPr>
        <p:spPr>
          <a:xfrm>
            <a:off x="6733440" y="2312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5" name="Google Shape;585;p14"/>
          <p:cNvSpPr/>
          <p:nvPr/>
        </p:nvSpPr>
        <p:spPr>
          <a:xfrm>
            <a:off x="5274000" y="2267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6" name="Google Shape;586;p14"/>
          <p:cNvSpPr/>
          <p:nvPr/>
        </p:nvSpPr>
        <p:spPr>
          <a:xfrm>
            <a:off x="3835080" y="2267975"/>
            <a:ext cx="360" cy="2147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87" name="Google Shape;587;p14"/>
          <p:cNvSpPr/>
          <p:nvPr/>
        </p:nvSpPr>
        <p:spPr>
          <a:xfrm>
            <a:off x="654480" y="172440"/>
            <a:ext cx="760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4"/>
          <p:cNvSpPr/>
          <p:nvPr/>
        </p:nvSpPr>
        <p:spPr>
          <a:xfrm>
            <a:off x="6919200" y="2553815"/>
            <a:ext cx="108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1900번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4"/>
          <p:cNvSpPr/>
          <p:nvPr/>
        </p:nvSpPr>
        <p:spPr>
          <a:xfrm>
            <a:off x="6985080" y="3655055"/>
            <a:ext cx="108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800번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4"/>
          <p:cNvSpPr/>
          <p:nvPr/>
        </p:nvSpPr>
        <p:spPr>
          <a:xfrm>
            <a:off x="3835080" y="1471655"/>
            <a:ext cx="1432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비평가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댓글 수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4"/>
          <p:cNvSpPr/>
          <p:nvPr/>
        </p:nvSpPr>
        <p:spPr>
          <a:xfrm>
            <a:off x="5331960" y="1471655"/>
            <a:ext cx="1324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판권계약금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4"/>
          <p:cNvSpPr/>
          <p:nvPr/>
        </p:nvSpPr>
        <p:spPr>
          <a:xfrm>
            <a:off x="6723720" y="1471655"/>
            <a:ext cx="1324800" cy="58608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다운로드 수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4"/>
          <p:cNvSpPr/>
          <p:nvPr/>
        </p:nvSpPr>
        <p:spPr>
          <a:xfrm>
            <a:off x="603720" y="4795175"/>
            <a:ext cx="7481520" cy="41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배급사(예:FOX)를 기준으로 전세계 매출액과 비평가 리뷰 수가 낮은 영화 선택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4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595" name="Google Shape;595;p14"/>
          <p:cNvSpPr/>
          <p:nvPr/>
        </p:nvSpPr>
        <p:spPr>
          <a:xfrm>
            <a:off x="240840" y="2152055"/>
            <a:ext cx="7829640" cy="1047960"/>
          </a:xfrm>
          <a:prstGeom prst="rect">
            <a:avLst/>
          </a:prstGeom>
          <a:noFill/>
          <a:ln w="763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4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5"/>
          <p:cNvSpPr/>
          <p:nvPr/>
        </p:nvSpPr>
        <p:spPr>
          <a:xfrm>
            <a:off x="99468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5"/>
          <p:cNvSpPr/>
          <p:nvPr/>
        </p:nvSpPr>
        <p:spPr>
          <a:xfrm>
            <a:off x="461772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5"/>
          <p:cNvSpPr/>
          <p:nvPr/>
        </p:nvSpPr>
        <p:spPr>
          <a:xfrm>
            <a:off x="825120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5"/>
          <p:cNvSpPr/>
          <p:nvPr/>
        </p:nvSpPr>
        <p:spPr>
          <a:xfrm rot="-5400000">
            <a:off x="239724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5"/>
          <p:cNvSpPr/>
          <p:nvPr/>
        </p:nvSpPr>
        <p:spPr>
          <a:xfrm>
            <a:off x="1287720" y="1741680"/>
            <a:ext cx="275472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금토일 마케팅 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5"/>
          <p:cNvSpPr/>
          <p:nvPr/>
        </p:nvSpPr>
        <p:spPr>
          <a:xfrm rot="-5400000">
            <a:off x="596808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5"/>
          <p:cNvSpPr/>
          <p:nvPr/>
        </p:nvSpPr>
        <p:spPr>
          <a:xfrm rot="-5400000">
            <a:off x="9701280" y="508320"/>
            <a:ext cx="535320" cy="284940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5"/>
          <p:cNvSpPr/>
          <p:nvPr/>
        </p:nvSpPr>
        <p:spPr>
          <a:xfrm>
            <a:off x="1211400" y="2406960"/>
            <a:ext cx="2881080" cy="382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주요 구독 패턴이 모여있는 </a:t>
            </a:r>
            <a:b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금, 토, 일과 나머지 요일들의 </a:t>
            </a:r>
            <a:b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시청 격차를 이용한 마케팅 시행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월 단위 구독권 9,900원, </a:t>
            </a:r>
            <a:b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주말 구독권 3,900원 설정</a:t>
            </a:r>
            <a:endParaRPr sz="15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저렴한 가격</a:t>
            </a: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으로 </a:t>
            </a: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구독 유인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가격 경쟁력 상승 효과</a:t>
            </a:r>
            <a:b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5"/>
          <p:cNvSpPr/>
          <p:nvPr/>
        </p:nvSpPr>
        <p:spPr>
          <a:xfrm>
            <a:off x="5006160" y="1741680"/>
            <a:ext cx="243864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신규 컨텐츠 제공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5"/>
          <p:cNvSpPr/>
          <p:nvPr/>
        </p:nvSpPr>
        <p:spPr>
          <a:xfrm>
            <a:off x="8547480" y="1741680"/>
            <a:ext cx="28810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40대 타겟 협업 마케팅</a:t>
            </a: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1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5"/>
          <p:cNvSpPr/>
          <p:nvPr/>
        </p:nvSpPr>
        <p:spPr>
          <a:xfrm>
            <a:off x="4740413" y="4263748"/>
            <a:ext cx="3239640" cy="202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Arial"/>
              <a:buChar char="•"/>
            </a:pP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딥페이크, 영화 장면 수정 기능</a:t>
            </a: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 </a:t>
            </a:r>
            <a:b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다양한 무료 컨텐츠 제공하여  </a:t>
            </a:r>
            <a:br>
              <a:rPr lang="en-US" sz="14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잠재 고객 유입 유도</a:t>
            </a:r>
            <a:endParaRPr sz="14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 전문 리뷰어의 영화 소개 영상 </a:t>
            </a:r>
            <a:endParaRPr sz="14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고객이 서로 콘텐츠를 추천해주는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커뮤니티 장을 구축 </a:t>
            </a:r>
            <a:endParaRPr sz="14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5"/>
          <p:cNvSpPr/>
          <p:nvPr/>
        </p:nvSpPr>
        <p:spPr>
          <a:xfrm>
            <a:off x="440280" y="726120"/>
            <a:ext cx="84009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주말 요금제 실시 및 부가 서비스 제공하여 신규 고객 가입 유도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5"/>
          <p:cNvSpPr/>
          <p:nvPr/>
        </p:nvSpPr>
        <p:spPr>
          <a:xfrm>
            <a:off x="8547480" y="2406960"/>
            <a:ext cx="288108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40대 고객의 경우 아이들에게 영화를 보여주는 목적보다는 본인의 영화 시청하는 구독경향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키즈 카페와 협업하여 (주)좋은영화 구독시 키즈 카페 쿠폰 지급.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이를 통해 40대의 OTT 이용시간을 확보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5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05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개선안 및 적용 방안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15"/>
          <p:cNvPicPr preferRelativeResize="0"/>
          <p:nvPr/>
        </p:nvPicPr>
        <p:blipFill rotWithShape="1">
          <a:blip r:embed="rId3">
            <a:alphaModFix/>
          </a:blip>
          <a:srcRect t="4823" b="4729"/>
          <a:stretch/>
        </p:blipFill>
        <p:spPr>
          <a:xfrm>
            <a:off x="4978080" y="2386080"/>
            <a:ext cx="2630880" cy="1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120" y="3452360"/>
            <a:ext cx="2436120" cy="6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5"/>
          <p:cNvPicPr preferRelativeResize="0"/>
          <p:nvPr/>
        </p:nvPicPr>
        <p:blipFill rotWithShape="1">
          <a:blip r:embed="rId5">
            <a:alphaModFix/>
          </a:blip>
          <a:srcRect l="8635" t="3385" b="6122"/>
          <a:stretch/>
        </p:blipFill>
        <p:spPr>
          <a:xfrm>
            <a:off x="1435600" y="4264000"/>
            <a:ext cx="2436120" cy="6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93240" y="4580640"/>
            <a:ext cx="1657080" cy="151056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5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20" name="Google Shape;620;p15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6"/>
          <p:cNvSpPr/>
          <p:nvPr/>
        </p:nvSpPr>
        <p:spPr>
          <a:xfrm>
            <a:off x="7017040" y="1568600"/>
            <a:ext cx="3685976" cy="484236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>
            <a:off x="1955000" y="1558440"/>
            <a:ext cx="3815880" cy="484236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>
            <a:off x="654480" y="172440"/>
            <a:ext cx="247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06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예상실적</a:t>
            </a: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6"/>
          <p:cNvSpPr/>
          <p:nvPr/>
        </p:nvSpPr>
        <p:spPr>
          <a:xfrm>
            <a:off x="458280" y="739440"/>
            <a:ext cx="108781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새 전략 도입 시 기존 전략 대비  다음 년도 매출액 </a:t>
            </a:r>
            <a:r>
              <a:rPr lang="en-US" sz="19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57% 증가 </a:t>
            </a:r>
            <a:r>
              <a:rPr lang="en-US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예상</a:t>
            </a:r>
            <a:endParaRPr sz="19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6"/>
          <p:cNvSpPr/>
          <p:nvPr/>
        </p:nvSpPr>
        <p:spPr>
          <a:xfrm>
            <a:off x="7264851" y="4714159"/>
            <a:ext cx="3190353" cy="140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판권계약, 추천 알고리즘 개선, 마케팅을 추진한 경우 </a:t>
            </a: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예상 매출액 증가율 </a:t>
            </a: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77%</a:t>
            </a:r>
            <a:r>
              <a:rPr lang="en-US" sz="1800" b="0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달성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2018199" y="4714159"/>
            <a:ext cx="3644823" cy="132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전략 유지 시 </a:t>
            </a:r>
            <a:b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매출 증가율 </a:t>
            </a: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b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전년도 매출 증가율 대비 하락</a:t>
            </a:r>
            <a:endParaRPr sz="18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6"/>
          <p:cNvSpPr/>
          <p:nvPr/>
        </p:nvSpPr>
        <p:spPr>
          <a:xfrm>
            <a:off x="2193680" y="1634760"/>
            <a:ext cx="3213892" cy="5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1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(기존 전략)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6"/>
          <p:cNvSpPr/>
          <p:nvPr/>
        </p:nvSpPr>
        <p:spPr>
          <a:xfrm>
            <a:off x="7491880" y="1644920"/>
            <a:ext cx="2946632" cy="52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1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(예상)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6"/>
          <p:cNvSpPr/>
          <p:nvPr/>
        </p:nvSpPr>
        <p:spPr>
          <a:xfrm>
            <a:off x="7331679" y="4506199"/>
            <a:ext cx="3023163" cy="457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34" name="Google Shape;634;p16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635" name="Google Shape;63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8159" y="2156574"/>
            <a:ext cx="3454857" cy="231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428" y="2232895"/>
            <a:ext cx="3412634" cy="232257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6"/>
          <p:cNvSpPr/>
          <p:nvPr/>
        </p:nvSpPr>
        <p:spPr>
          <a:xfrm>
            <a:off x="6127080" y="3556000"/>
            <a:ext cx="588680" cy="49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7"/>
          <p:cNvSpPr/>
          <p:nvPr/>
        </p:nvSpPr>
        <p:spPr>
          <a:xfrm>
            <a:off x="654480" y="172440"/>
            <a:ext cx="66448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웹 시연 –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인터페이스 설명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7"/>
          <p:cNvSpPr/>
          <p:nvPr/>
        </p:nvSpPr>
        <p:spPr>
          <a:xfrm rot="10800000">
            <a:off x="6033960" y="1056073"/>
            <a:ext cx="360" cy="49485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17"/>
          <p:cNvSpPr/>
          <p:nvPr/>
        </p:nvSpPr>
        <p:spPr>
          <a:xfrm>
            <a:off x="2232720" y="777240"/>
            <a:ext cx="1510920" cy="395640"/>
          </a:xfrm>
          <a:prstGeom prst="rect">
            <a:avLst/>
          </a:prstGeom>
          <a:noFill/>
          <a:ln w="190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기존 회원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7"/>
          <p:cNvSpPr/>
          <p:nvPr/>
        </p:nvSpPr>
        <p:spPr>
          <a:xfrm>
            <a:off x="906840" y="4976280"/>
            <a:ext cx="4144680" cy="13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아이디와 비밀번호를 입력</a:t>
            </a:r>
            <a:endParaRPr sz="14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66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endParaRPr sz="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유저가 속해있는 군집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선호하는 영화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 </a:t>
            </a:r>
            <a:b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가중치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를 더함</a:t>
            </a:r>
            <a:endParaRPr sz="14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663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endParaRPr sz="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Collaborative filtering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을 통해 사용자에게 </a:t>
            </a:r>
            <a:b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9개의 영화를 추천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7"/>
          <p:cNvSpPr/>
          <p:nvPr/>
        </p:nvSpPr>
        <p:spPr>
          <a:xfrm>
            <a:off x="6496559" y="4894560"/>
            <a:ext cx="5281920" cy="13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아이디, 비밀번호, 나이, 아이 유무, 선호장르를 입력</a:t>
            </a:r>
            <a:b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해당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신규 회원을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기존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의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유저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들의 </a:t>
            </a: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군집 중 하나로 </a:t>
            </a:r>
            <a:b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하고 해당 군집이 선호하는 영화에 가중치를 더함 </a:t>
            </a:r>
            <a:b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AutoNum type="arabicPeriod"/>
            </a:pPr>
            <a:r>
              <a:rPr lang="en-US" sz="14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Collaborative filtering</a:t>
            </a: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을 통해 사용자에게 9개의 영화를 추천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7"/>
          <p:cNvSpPr/>
          <p:nvPr/>
        </p:nvSpPr>
        <p:spPr>
          <a:xfrm>
            <a:off x="8050500" y="815400"/>
            <a:ext cx="1673280" cy="395640"/>
          </a:xfrm>
          <a:prstGeom prst="rect">
            <a:avLst/>
          </a:prstGeom>
          <a:noFill/>
          <a:ln w="190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신규 회원</a:t>
            </a: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17"/>
          <p:cNvPicPr preferRelativeResize="0"/>
          <p:nvPr/>
        </p:nvPicPr>
        <p:blipFill rotWithShape="1">
          <a:blip r:embed="rId3">
            <a:alphaModFix/>
          </a:blip>
          <a:srcRect l="68601"/>
          <a:stretch/>
        </p:blipFill>
        <p:spPr>
          <a:xfrm>
            <a:off x="6622920" y="1294920"/>
            <a:ext cx="1897560" cy="345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600" y="3052080"/>
            <a:ext cx="5231160" cy="16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4120" y="1211040"/>
            <a:ext cx="2493720" cy="352116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7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53" name="Google Shape;653;p17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843" y="1278720"/>
            <a:ext cx="4308632" cy="162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8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07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r>
              <a:rPr lang="en-US" sz="2400" b="1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웹 시연 – 구현 영상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5324760" y="3236400"/>
            <a:ext cx="154224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여기에 영상 ㄱㄱ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8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62" name="Google Shape;662;p18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887" y="873324"/>
            <a:ext cx="10098225" cy="56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9"/>
          <p:cNvSpPr/>
          <p:nvPr/>
        </p:nvSpPr>
        <p:spPr>
          <a:xfrm>
            <a:off x="654480" y="172440"/>
            <a:ext cx="38311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08 </a:t>
            </a:r>
            <a:r>
              <a:rPr lang="en-US" sz="2400" b="0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Learned Lessons</a:t>
            </a:r>
            <a:endParaRPr sz="2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9" name="Google Shape;669;p19"/>
          <p:cNvGrpSpPr/>
          <p:nvPr/>
        </p:nvGrpSpPr>
        <p:grpSpPr>
          <a:xfrm>
            <a:off x="378720" y="758880"/>
            <a:ext cx="5311080" cy="1756080"/>
            <a:chOff x="378720" y="758880"/>
            <a:chExt cx="5311080" cy="1756080"/>
          </a:xfrm>
        </p:grpSpPr>
        <p:sp>
          <p:nvSpPr>
            <p:cNvPr id="670" name="Google Shape;670;p19"/>
            <p:cNvSpPr/>
            <p:nvPr/>
          </p:nvSpPr>
          <p:spPr>
            <a:xfrm>
              <a:off x="378720" y="758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88240" y="1004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708120" y="1397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김혜준 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19"/>
          <p:cNvGrpSpPr/>
          <p:nvPr/>
        </p:nvGrpSpPr>
        <p:grpSpPr>
          <a:xfrm>
            <a:off x="378720" y="2747880"/>
            <a:ext cx="5311080" cy="1756080"/>
            <a:chOff x="378720" y="2747880"/>
            <a:chExt cx="5311080" cy="1756080"/>
          </a:xfrm>
        </p:grpSpPr>
        <p:sp>
          <p:nvSpPr>
            <p:cNvPr id="674" name="Google Shape;674;p19"/>
            <p:cNvSpPr/>
            <p:nvPr/>
          </p:nvSpPr>
          <p:spPr>
            <a:xfrm>
              <a:off x="378720" y="2747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588240" y="2993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708120" y="3386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박미현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19"/>
          <p:cNvGrpSpPr/>
          <p:nvPr/>
        </p:nvGrpSpPr>
        <p:grpSpPr>
          <a:xfrm>
            <a:off x="378720" y="4736880"/>
            <a:ext cx="5311080" cy="1756080"/>
            <a:chOff x="378720" y="4736880"/>
            <a:chExt cx="5311080" cy="1756080"/>
          </a:xfrm>
        </p:grpSpPr>
        <p:sp>
          <p:nvSpPr>
            <p:cNvPr id="678" name="Google Shape;678;p19"/>
            <p:cNvSpPr/>
            <p:nvPr/>
          </p:nvSpPr>
          <p:spPr>
            <a:xfrm>
              <a:off x="378720" y="4736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588240" y="4982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08120" y="5375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안정미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19"/>
          <p:cNvGrpSpPr/>
          <p:nvPr/>
        </p:nvGrpSpPr>
        <p:grpSpPr>
          <a:xfrm>
            <a:off x="6474600" y="758880"/>
            <a:ext cx="5311080" cy="1756080"/>
            <a:chOff x="6474600" y="758880"/>
            <a:chExt cx="5311080" cy="1756080"/>
          </a:xfrm>
        </p:grpSpPr>
        <p:sp>
          <p:nvSpPr>
            <p:cNvPr id="682" name="Google Shape;682;p19"/>
            <p:cNvSpPr/>
            <p:nvPr/>
          </p:nvSpPr>
          <p:spPr>
            <a:xfrm>
              <a:off x="6474600" y="758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6684120" y="1004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6804000" y="1397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정호진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19"/>
          <p:cNvGrpSpPr/>
          <p:nvPr/>
        </p:nvGrpSpPr>
        <p:grpSpPr>
          <a:xfrm>
            <a:off x="6474600" y="2747880"/>
            <a:ext cx="5311080" cy="1756080"/>
            <a:chOff x="6474600" y="2747880"/>
            <a:chExt cx="5311080" cy="1756080"/>
          </a:xfrm>
        </p:grpSpPr>
        <p:sp>
          <p:nvSpPr>
            <p:cNvPr id="686" name="Google Shape;686;p19"/>
            <p:cNvSpPr/>
            <p:nvPr/>
          </p:nvSpPr>
          <p:spPr>
            <a:xfrm>
              <a:off x="6474600" y="2747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6684120" y="2993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6804000" y="3386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하석민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9" name="Google Shape;689;p19"/>
          <p:cNvSpPr/>
          <p:nvPr/>
        </p:nvSpPr>
        <p:spPr>
          <a:xfrm>
            <a:off x="8272800" y="945720"/>
            <a:ext cx="351288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 분석을 통해 표면으로 드러나지 않은 현상을 파악하는 과정과 이를 통해 개선안을 강구하면서 기업적 마인드와 데이터 분석적 시각을 키울 수 있는 기회가 되었습니다.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9"/>
          <p:cNvSpPr/>
          <p:nvPr/>
        </p:nvSpPr>
        <p:spPr>
          <a:xfrm>
            <a:off x="8356320" y="3053880"/>
            <a:ext cx="3254040" cy="118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평소 관심있던 OTT에 대해 자세히 알아보는 기회였고, 요즘 이슈인 추천 시스템 기술중 하나인 Collaborative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Filtering을 직접 구현해보는 것에 재미를 느꼈습니다.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9"/>
          <p:cNvSpPr/>
          <p:nvPr/>
        </p:nvSpPr>
        <p:spPr>
          <a:xfrm>
            <a:off x="2285280" y="486004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빅 데이터를 분석하면서 어떤 방법으로 데이터에 접근해야할지, 분석을 통해 어떤 인사이트를 도출할 수 있을지 고민하면서 많이 배웠습니다. 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p19"/>
          <p:cNvGrpSpPr/>
          <p:nvPr/>
        </p:nvGrpSpPr>
        <p:grpSpPr>
          <a:xfrm>
            <a:off x="6474600" y="4736880"/>
            <a:ext cx="5311080" cy="1756080"/>
            <a:chOff x="6474600" y="4736880"/>
            <a:chExt cx="5311080" cy="1756080"/>
          </a:xfrm>
        </p:grpSpPr>
        <p:sp>
          <p:nvSpPr>
            <p:cNvPr id="693" name="Google Shape;693;p19"/>
            <p:cNvSpPr/>
            <p:nvPr/>
          </p:nvSpPr>
          <p:spPr>
            <a:xfrm>
              <a:off x="6474600" y="4736880"/>
              <a:ext cx="5311080" cy="1756080"/>
            </a:xfrm>
            <a:prstGeom prst="rect">
              <a:avLst/>
            </a:prstGeom>
            <a:noFill/>
            <a:ln w="38150" cap="flat" cmpd="sng">
              <a:solidFill>
                <a:srgbClr val="4A86E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6684120" y="4982760"/>
              <a:ext cx="1525320" cy="1264320"/>
            </a:xfrm>
            <a:prstGeom prst="rect">
              <a:avLst/>
            </a:prstGeom>
            <a:solidFill>
              <a:srgbClr val="5A378C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6804000" y="5375520"/>
              <a:ext cx="1285560" cy="771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한충완</a:t>
              </a: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19"/>
          <p:cNvSpPr/>
          <p:nvPr/>
        </p:nvSpPr>
        <p:spPr>
          <a:xfrm>
            <a:off x="2285280" y="293704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빅데이터 분석 과정의 흐름을 파악할 수 있었습니다. 웹의 프론트와 백앤드 개발을 동시에 수행하면서 흥미를 느낄 수 있었고 단 기간에 웹 경험을 쌓을 수 있었습니다.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9"/>
          <p:cNvSpPr/>
          <p:nvPr/>
        </p:nvSpPr>
        <p:spPr>
          <a:xfrm>
            <a:off x="2229120" y="945720"/>
            <a:ext cx="3308400" cy="124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활용할 수 있도록 정제하는 것이 생각보다 시간이 많이 투자된다는 것을 깨닫고 데이터 전처리의 중요성을 알게 되는 프로젝트였습니다.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9"/>
          <p:cNvSpPr/>
          <p:nvPr/>
        </p:nvSpPr>
        <p:spPr>
          <a:xfrm>
            <a:off x="8362440" y="5002280"/>
            <a:ext cx="3254040" cy="14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프로젝트동안 수업시간에 배웠던 DT, 군집분석, 연관분석 등의 모델에 대한 이해를 다질 수 있었습니다. 또, 아이디어를 내고 현실성 검증, 모델 적용 등의 과정을 거쳐 분석적 능력을 기를 수 있어서 좋았습니다.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9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00" name="Google Shape;700;p19"/>
          <p:cNvSpPr txBox="1"/>
          <p:nvPr/>
        </p:nvSpPr>
        <p:spPr>
          <a:xfrm>
            <a:off x="11369040" y="172440"/>
            <a:ext cx="442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5077080" y="3198240"/>
            <a:ext cx="203868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(주)좋은영화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9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0"/>
          <p:cNvSpPr/>
          <p:nvPr/>
        </p:nvSpPr>
        <p:spPr>
          <a:xfrm>
            <a:off x="3979800" y="2455920"/>
            <a:ext cx="4231800" cy="19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4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1"/>
          <p:cNvSpPr/>
          <p:nvPr/>
        </p:nvSpPr>
        <p:spPr>
          <a:xfrm>
            <a:off x="-573669" y="156130"/>
            <a:ext cx="9116440" cy="1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ref) 예상 매출 실적 도출 식</a:t>
            </a:r>
            <a:r>
              <a:rPr lang="en-US" sz="4700" b="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4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1" name="Google Shape;711;p21"/>
          <p:cNvGraphicFramePr/>
          <p:nvPr/>
        </p:nvGraphicFramePr>
        <p:xfrm>
          <a:off x="1086740" y="216836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{9FDE44D5-E017-405B-A53E-74177286C388}</a:tableStyleId>
              </a:tblPr>
              <a:tblGrid>
                <a:gridCol w="2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기존전략 유지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신규고객 유입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600명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500명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2018 평균 구독 개월 수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7개월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7개월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전체 고객 수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3277명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3777명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판권계약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12건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12건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2" name="Google Shape;712;p21"/>
          <p:cNvSpPr txBox="1"/>
          <p:nvPr/>
        </p:nvSpPr>
        <p:spPr>
          <a:xfrm>
            <a:off x="294260" y="1600176"/>
            <a:ext cx="64113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전체 고객 x 월 구독료 x 연 평균 구독 수</a:t>
            </a:r>
            <a:endParaRPr/>
          </a:p>
        </p:txBody>
      </p:sp>
      <p:graphicFrame>
        <p:nvGraphicFramePr>
          <p:cNvPr id="713" name="Google Shape;713;p21"/>
          <p:cNvGraphicFramePr/>
          <p:nvPr/>
        </p:nvGraphicFramePr>
        <p:xfrm>
          <a:off x="1086740" y="463944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{9FDE44D5-E017-405B-A53E-74177286C388}</a:tableStyleId>
              </a:tblPr>
              <a:tblGrid>
                <a:gridCol w="257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개선방안 적용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2019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신규고객 유입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600명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1000명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2018 평균 구독 개월 수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7개월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10개월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전체 고객 수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3277명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4777명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판권계약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12건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20건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4" name="Google Shape;714;p21"/>
          <p:cNvSpPr txBox="1"/>
          <p:nvPr/>
        </p:nvSpPr>
        <p:spPr>
          <a:xfrm>
            <a:off x="6866000" y="1844402"/>
            <a:ext cx="4470400" cy="2123658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구독 매출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3777 x 9900 x 7 = 2.6억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판권 계약비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2500 x 12 = 3000만원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연 구독 매출 – 판권계약비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= 2.35억</a:t>
            </a:r>
            <a:endParaRPr/>
          </a:p>
        </p:txBody>
      </p:sp>
      <p:sp>
        <p:nvSpPr>
          <p:cNvPr id="715" name="Google Shape;715;p21"/>
          <p:cNvSpPr txBox="1"/>
          <p:nvPr/>
        </p:nvSpPr>
        <p:spPr>
          <a:xfrm>
            <a:off x="6866000" y="4362768"/>
            <a:ext cx="4470400" cy="2339102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 구독 매출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(3277 x 9900 x 10)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 [ (1000 x 3900 )+ (1000 x 9900 x 9) ]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판권 계약비 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(2500 x 10) + (2200 x 10) = 4700만원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예상 매출 = 연 구독 매출 – 판권계약비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  = 3.7억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2"/>
          <p:cNvSpPr/>
          <p:nvPr/>
        </p:nvSpPr>
        <p:spPr>
          <a:xfrm>
            <a:off x="3979800" y="2455920"/>
            <a:ext cx="4231800" cy="19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4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"/>
          <p:cNvGrpSpPr/>
          <p:nvPr/>
        </p:nvGrpSpPr>
        <p:grpSpPr>
          <a:xfrm>
            <a:off x="2443980" y="1224360"/>
            <a:ext cx="7304040" cy="1563120"/>
            <a:chOff x="1181160" y="1288440"/>
            <a:chExt cx="6807600" cy="1563120"/>
          </a:xfrm>
        </p:grpSpPr>
        <p:grpSp>
          <p:nvGrpSpPr>
            <p:cNvPr id="300" name="Google Shape;300;p3"/>
            <p:cNvGrpSpPr/>
            <p:nvPr/>
          </p:nvGrpSpPr>
          <p:grpSpPr>
            <a:xfrm>
              <a:off x="1181160" y="1288440"/>
              <a:ext cx="6807600" cy="1563120"/>
              <a:chOff x="1181160" y="1288440"/>
              <a:chExt cx="6807600" cy="156312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1181520" y="1288440"/>
                <a:ext cx="6806880" cy="1558080"/>
              </a:xfrm>
              <a:prstGeom prst="rect">
                <a:avLst/>
              </a:prstGeom>
              <a:solidFill>
                <a:srgbClr val="222A49">
                  <a:alpha val="8627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1181520" y="1288440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EF3425"/>
              </a:solidFill>
              <a:ln>
                <a:noFill/>
              </a:ln>
            </p:spPr>
          </p:sp>
          <p:sp>
            <p:nvSpPr>
              <p:cNvPr id="303" name="Google Shape;303;p3"/>
              <p:cNvSpPr/>
              <p:nvPr/>
            </p:nvSpPr>
            <p:spPr>
              <a:xfrm flipH="1">
                <a:off x="7200720" y="1288440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8397B1"/>
              </a:solidFill>
              <a:ln>
                <a:noFill/>
              </a:ln>
            </p:spPr>
          </p:sp>
          <p:sp>
            <p:nvSpPr>
              <p:cNvPr id="304" name="Google Shape;304;p3"/>
              <p:cNvSpPr/>
              <p:nvPr/>
            </p:nvSpPr>
            <p:spPr>
              <a:xfrm rot="10800000" flipH="1">
                <a:off x="1181160" y="2378062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62768F"/>
              </a:solidFill>
              <a:ln>
                <a:noFill/>
              </a:ln>
            </p:spPr>
          </p:sp>
          <p:sp>
            <p:nvSpPr>
              <p:cNvPr id="305" name="Google Shape;305;p3"/>
              <p:cNvSpPr/>
              <p:nvPr/>
            </p:nvSpPr>
            <p:spPr>
              <a:xfrm rot="10800000">
                <a:off x="7201440" y="2381760"/>
                <a:ext cx="787320" cy="469800"/>
              </a:xfrm>
              <a:custGeom>
                <a:avLst/>
                <a:gdLst/>
                <a:ahLst/>
                <a:cxnLst/>
                <a:rect l="l" t="t" r="r" b="b"/>
                <a:pathLst>
                  <a:path w="818299" h="605944" extrusionOk="0">
                    <a:moveTo>
                      <a:pt x="0" y="0"/>
                    </a:moveTo>
                    <a:lnTo>
                      <a:pt x="818299" y="0"/>
                    </a:lnTo>
                    <a:lnTo>
                      <a:pt x="818299" y="57159"/>
                    </a:lnTo>
                    <a:lnTo>
                      <a:pt x="57159" y="57159"/>
                    </a:lnTo>
                    <a:lnTo>
                      <a:pt x="57159" y="605944"/>
                    </a:lnTo>
                    <a:lnTo>
                      <a:pt x="0" y="60594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</p:spPr>
          </p:sp>
        </p:grpSp>
        <p:sp>
          <p:nvSpPr>
            <p:cNvPr id="306" name="Google Shape;306;p3"/>
            <p:cNvSpPr/>
            <p:nvPr/>
          </p:nvSpPr>
          <p:spPr>
            <a:xfrm>
              <a:off x="1244520" y="1519200"/>
              <a:ext cx="6693480" cy="1096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국내 시장 고객 맞춤형 서비스를 통한 수익률 제고</a:t>
              </a: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"/>
          <p:cNvSpPr/>
          <p:nvPr/>
        </p:nvSpPr>
        <p:spPr>
          <a:xfrm>
            <a:off x="2487521" y="4731120"/>
            <a:ext cx="2445480" cy="11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A반 1조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김혜준 박미현 안정미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정호진 하석민 한충완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>
            <a:off x="9357480" y="5161680"/>
            <a:ext cx="24454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9" name="Google Shape;309;p3"/>
          <p:cNvSpPr/>
          <p:nvPr/>
        </p:nvSpPr>
        <p:spPr>
          <a:xfrm>
            <a:off x="6316560" y="4852080"/>
            <a:ext cx="581364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0" name="Google Shape;310;p3"/>
          <p:cNvSpPr/>
          <p:nvPr/>
        </p:nvSpPr>
        <p:spPr>
          <a:xfrm>
            <a:off x="7756200" y="4731120"/>
            <a:ext cx="729000" cy="241200"/>
          </a:xfrm>
          <a:prstGeom prst="parallelogram">
            <a:avLst>
              <a:gd name="adj" fmla="val 69728"/>
            </a:avLst>
          </a:prstGeom>
          <a:solidFill>
            <a:srgbClr val="E0B07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"/>
          <p:cNvSpPr/>
          <p:nvPr/>
        </p:nvSpPr>
        <p:spPr>
          <a:xfrm>
            <a:off x="10796760" y="5094720"/>
            <a:ext cx="403560" cy="133560"/>
          </a:xfrm>
          <a:prstGeom prst="parallelogram">
            <a:avLst>
              <a:gd name="adj" fmla="val 69728"/>
            </a:avLst>
          </a:prstGeom>
          <a:solidFill>
            <a:srgbClr val="7F7F7F">
              <a:alpha val="8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"/>
          <p:cNvSpPr/>
          <p:nvPr/>
        </p:nvSpPr>
        <p:spPr>
          <a:xfrm>
            <a:off x="9638280" y="4466160"/>
            <a:ext cx="593640" cy="196560"/>
          </a:xfrm>
          <a:prstGeom prst="parallelogram">
            <a:avLst>
              <a:gd name="adj" fmla="val 69728"/>
            </a:avLst>
          </a:prstGeom>
          <a:solidFill>
            <a:srgbClr val="A5A5A5">
              <a:alpha val="8470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"/>
          <p:cNvSpPr/>
          <p:nvPr/>
        </p:nvSpPr>
        <p:spPr>
          <a:xfrm>
            <a:off x="11468160" y="4354920"/>
            <a:ext cx="335160" cy="110520"/>
          </a:xfrm>
          <a:prstGeom prst="parallelogram">
            <a:avLst>
              <a:gd name="adj" fmla="val 69728"/>
            </a:avLst>
          </a:prstGeom>
          <a:solidFill>
            <a:srgbClr val="E0B07E">
              <a:alpha val="42745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"/>
          <p:cNvSpPr txBox="1"/>
          <p:nvPr/>
        </p:nvSpPr>
        <p:spPr>
          <a:xfrm>
            <a:off x="5593298" y="401636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200">
              <a:solidFill>
                <a:srgbClr val="E0B07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4"/>
          <p:cNvGrpSpPr/>
          <p:nvPr/>
        </p:nvGrpSpPr>
        <p:grpSpPr>
          <a:xfrm>
            <a:off x="1994685" y="2753401"/>
            <a:ext cx="8606175" cy="642199"/>
            <a:chOff x="1923565" y="3385650"/>
            <a:chExt cx="8606175" cy="642199"/>
          </a:xfrm>
        </p:grpSpPr>
        <p:sp>
          <p:nvSpPr>
            <p:cNvPr id="320" name="Google Shape;320;p4"/>
            <p:cNvSpPr/>
            <p:nvPr/>
          </p:nvSpPr>
          <p:spPr>
            <a:xfrm>
              <a:off x="1923565" y="3385824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845757" y="3385824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 txBox="1"/>
            <p:nvPr/>
          </p:nvSpPr>
          <p:spPr>
            <a:xfrm>
              <a:off x="2713204" y="3385650"/>
              <a:ext cx="3074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현상 및 개선기회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 txBox="1"/>
            <p:nvPr/>
          </p:nvSpPr>
          <p:spPr>
            <a:xfrm>
              <a:off x="7556725" y="3385650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예상 실적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4"/>
          <p:cNvGrpSpPr/>
          <p:nvPr/>
        </p:nvGrpSpPr>
        <p:grpSpPr>
          <a:xfrm>
            <a:off x="1994685" y="1323030"/>
            <a:ext cx="8606174" cy="685398"/>
            <a:chOff x="1923565" y="1202366"/>
            <a:chExt cx="8606174" cy="685398"/>
          </a:xfrm>
        </p:grpSpPr>
        <p:sp>
          <p:nvSpPr>
            <p:cNvPr id="325" name="Google Shape;325;p4"/>
            <p:cNvSpPr/>
            <p:nvPr/>
          </p:nvSpPr>
          <p:spPr>
            <a:xfrm>
              <a:off x="1923565" y="1245739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845757" y="1245739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 txBox="1"/>
            <p:nvPr/>
          </p:nvSpPr>
          <p:spPr>
            <a:xfrm>
              <a:off x="2713204" y="1202366"/>
              <a:ext cx="16419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추진배경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 txBox="1"/>
            <p:nvPr/>
          </p:nvSpPr>
          <p:spPr>
            <a:xfrm>
              <a:off x="7556724" y="1202366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개선안 및 적용방안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9" name="Google Shape;329;p4"/>
          <p:cNvCxnSpPr/>
          <p:nvPr/>
        </p:nvCxnSpPr>
        <p:spPr>
          <a:xfrm>
            <a:off x="3994718" y="1041135"/>
            <a:ext cx="4202565" cy="0"/>
          </a:xfrm>
          <a:prstGeom prst="straightConnector1">
            <a:avLst/>
          </a:prstGeom>
          <a:noFill/>
          <a:ln w="9525" cap="flat" cmpd="sng">
            <a:solidFill>
              <a:srgbClr val="E1E1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0" name="Google Shape;330;p4"/>
          <p:cNvGrpSpPr/>
          <p:nvPr/>
        </p:nvGrpSpPr>
        <p:grpSpPr>
          <a:xfrm>
            <a:off x="1994685" y="4140573"/>
            <a:ext cx="7555232" cy="685398"/>
            <a:chOff x="1923565" y="5171274"/>
            <a:chExt cx="7555232" cy="685398"/>
          </a:xfrm>
        </p:grpSpPr>
        <p:sp>
          <p:nvSpPr>
            <p:cNvPr id="331" name="Google Shape;331;p4"/>
            <p:cNvSpPr/>
            <p:nvPr/>
          </p:nvSpPr>
          <p:spPr>
            <a:xfrm>
              <a:off x="1923565" y="5214647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845757" y="5214647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 txBox="1"/>
            <p:nvPr/>
          </p:nvSpPr>
          <p:spPr>
            <a:xfrm>
              <a:off x="2713203" y="5171274"/>
              <a:ext cx="22641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분석계획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 txBox="1"/>
            <p:nvPr/>
          </p:nvSpPr>
          <p:spPr>
            <a:xfrm>
              <a:off x="7556725" y="5171274"/>
              <a:ext cx="19220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웹 시현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4"/>
          <p:cNvGrpSpPr/>
          <p:nvPr/>
        </p:nvGrpSpPr>
        <p:grpSpPr>
          <a:xfrm>
            <a:off x="1994685" y="5570945"/>
            <a:ext cx="8606175" cy="642199"/>
            <a:chOff x="1923565" y="3385650"/>
            <a:chExt cx="8606175" cy="642199"/>
          </a:xfrm>
        </p:grpSpPr>
        <p:sp>
          <p:nvSpPr>
            <p:cNvPr id="336" name="Google Shape;336;p4"/>
            <p:cNvSpPr/>
            <p:nvPr/>
          </p:nvSpPr>
          <p:spPr>
            <a:xfrm>
              <a:off x="1923565" y="3385824"/>
              <a:ext cx="642025" cy="642025"/>
            </a:xfrm>
            <a:prstGeom prst="rect">
              <a:avLst/>
            </a:prstGeom>
            <a:solidFill>
              <a:srgbClr val="4A7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845757" y="3385824"/>
              <a:ext cx="642025" cy="642025"/>
            </a:xfrm>
            <a:prstGeom prst="rect">
              <a:avLst/>
            </a:prstGeom>
            <a:solidFill>
              <a:srgbClr val="5A37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 txBox="1"/>
            <p:nvPr/>
          </p:nvSpPr>
          <p:spPr>
            <a:xfrm>
              <a:off x="2713204" y="3385650"/>
              <a:ext cx="30748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E0B07E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sz="2400" b="1">
                <a:solidFill>
                  <a:srgbClr val="E0B07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 txBox="1"/>
            <p:nvPr/>
          </p:nvSpPr>
          <p:spPr>
            <a:xfrm>
              <a:off x="7556725" y="3385650"/>
              <a:ext cx="297301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Learned Lessons</a:t>
              </a:r>
              <a:endParaRPr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"/>
          <p:cNvSpPr/>
          <p:nvPr/>
        </p:nvSpPr>
        <p:spPr>
          <a:xfrm>
            <a:off x="813060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"/>
          <p:cNvSpPr/>
          <p:nvPr/>
        </p:nvSpPr>
        <p:spPr>
          <a:xfrm>
            <a:off x="446688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"/>
          <p:cNvSpPr/>
          <p:nvPr/>
        </p:nvSpPr>
        <p:spPr>
          <a:xfrm>
            <a:off x="786600" y="1502280"/>
            <a:ext cx="3340800" cy="456012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"/>
          <p:cNvSpPr/>
          <p:nvPr/>
        </p:nvSpPr>
        <p:spPr>
          <a:xfrm>
            <a:off x="654480" y="172440"/>
            <a:ext cx="2479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  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추진배경</a:t>
            </a: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"/>
          <p:cNvSpPr/>
          <p:nvPr/>
        </p:nvSpPr>
        <p:spPr>
          <a:xfrm>
            <a:off x="458280" y="739440"/>
            <a:ext cx="1087812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OTT 시장은 매년 성장하고 있으나  자사의 성장률은 매년 감소 추세에 있기에 돌파 전략이 필요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"/>
          <p:cNvSpPr/>
          <p:nvPr/>
        </p:nvSpPr>
        <p:spPr>
          <a:xfrm>
            <a:off x="4698000" y="4838040"/>
            <a:ext cx="288684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자사의 </a:t>
            </a: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연매출 성장률</a:t>
            </a:r>
            <a:r>
              <a:rPr lang="en-US" sz="18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감소 추세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 전략을 뛰어넘는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새로운 돌파 전략 필요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"/>
          <p:cNvSpPr/>
          <p:nvPr/>
        </p:nvSpPr>
        <p:spPr>
          <a:xfrm>
            <a:off x="8398800" y="4819680"/>
            <a:ext cx="2813760" cy="125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매년 </a:t>
            </a: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신규 고객 평균</a:t>
            </a:r>
            <a:endParaRPr sz="18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100명</a:t>
            </a: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감소</a:t>
            </a:r>
            <a:endParaRPr sz="18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신규 고객 유입 전략 필요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>
            <a:off x="849800" y="4658000"/>
            <a:ext cx="3191040" cy="125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국내 OTT시장 규모는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매년 평균 </a:t>
            </a:r>
            <a:r>
              <a:rPr lang="en-US" sz="18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28%</a:t>
            </a: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증가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매년 OTT 시장 신규 고객 유입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040" y="1850040"/>
            <a:ext cx="2938320" cy="2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6840" y="2041920"/>
            <a:ext cx="3208320" cy="218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"/>
          <p:cNvSpPr/>
          <p:nvPr/>
        </p:nvSpPr>
        <p:spPr>
          <a:xfrm>
            <a:off x="102528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OTT 시장 매출액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3120" y="1926360"/>
            <a:ext cx="3208320" cy="22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"/>
          <p:cNvSpPr/>
          <p:nvPr/>
        </p:nvSpPr>
        <p:spPr>
          <a:xfrm>
            <a:off x="475884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매출액 증가율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"/>
          <p:cNvSpPr/>
          <p:nvPr/>
        </p:nvSpPr>
        <p:spPr>
          <a:xfrm>
            <a:off x="8416440" y="1578600"/>
            <a:ext cx="28137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연도별 자사 신규고객 유입량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"/>
          <p:cNvSpPr/>
          <p:nvPr/>
        </p:nvSpPr>
        <p:spPr>
          <a:xfrm>
            <a:off x="1063080" y="443988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9" name="Google Shape;359;p5"/>
          <p:cNvSpPr/>
          <p:nvPr/>
        </p:nvSpPr>
        <p:spPr>
          <a:xfrm>
            <a:off x="4781520" y="443988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0" name="Google Shape;360;p5"/>
          <p:cNvSpPr/>
          <p:nvPr/>
        </p:nvSpPr>
        <p:spPr>
          <a:xfrm>
            <a:off x="8380080" y="4450320"/>
            <a:ext cx="2886840" cy="100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1" name="Google Shape;361;p5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2" name="Google Shape;362;p5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"/>
          <p:cNvSpPr/>
          <p:nvPr/>
        </p:nvSpPr>
        <p:spPr>
          <a:xfrm>
            <a:off x="654480" y="172440"/>
            <a:ext cx="3514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현상 및 개선기회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99468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4A86E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"/>
          <p:cNvSpPr/>
          <p:nvPr/>
        </p:nvSpPr>
        <p:spPr>
          <a:xfrm>
            <a:off x="461772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"/>
          <p:cNvSpPr/>
          <p:nvPr/>
        </p:nvSpPr>
        <p:spPr>
          <a:xfrm>
            <a:off x="8251200" y="1502280"/>
            <a:ext cx="3340800" cy="4973040"/>
          </a:xfrm>
          <a:prstGeom prst="rect">
            <a:avLst/>
          </a:prstGeom>
          <a:noFill/>
          <a:ln w="38150" cap="flat" cmpd="sng">
            <a:solidFill>
              <a:srgbClr val="9900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"/>
          <p:cNvSpPr/>
          <p:nvPr/>
        </p:nvSpPr>
        <p:spPr>
          <a:xfrm rot="-5400000">
            <a:off x="239724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"/>
          <p:cNvSpPr/>
          <p:nvPr/>
        </p:nvSpPr>
        <p:spPr>
          <a:xfrm>
            <a:off x="1287720" y="1741680"/>
            <a:ext cx="275472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구독 패턴 파악 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 rot="-5400000">
            <a:off x="5968080" y="55980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6"/>
          <p:cNvSpPr/>
          <p:nvPr/>
        </p:nvSpPr>
        <p:spPr>
          <a:xfrm rot="-5400000">
            <a:off x="9653760" y="555480"/>
            <a:ext cx="535320" cy="2754720"/>
          </a:xfrm>
          <a:prstGeom prst="roundRect">
            <a:avLst>
              <a:gd name="adj" fmla="val 6205"/>
            </a:avLst>
          </a:prstGeom>
          <a:solidFill>
            <a:srgbClr val="5A378C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1224720" y="2262240"/>
            <a:ext cx="2881080" cy="382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경쟁사 대비 </a:t>
            </a: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고객</a:t>
            </a:r>
            <a:r>
              <a:rPr lang="en-US" sz="15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구독 패턴 기반 </a:t>
            </a: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맞춤형 서비스</a:t>
            </a:r>
            <a:r>
              <a:rPr lang="en-US" sz="15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부재</a:t>
            </a:r>
            <a:endParaRPr sz="15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 DB 분석, 구독 패턴 파악하여  마케팅 전략 수립 필요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-나이, 결혼 여부, 12세 미만 자녀 유무 등을 변수로 군집분석을 통해 영화 선호도 파악</a:t>
            </a: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5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"/>
          <p:cNvSpPr/>
          <p:nvPr/>
        </p:nvSpPr>
        <p:spPr>
          <a:xfrm>
            <a:off x="5082120" y="1741680"/>
            <a:ext cx="2270160" cy="40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알고리즘 개선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"/>
          <p:cNvSpPr/>
          <p:nvPr/>
        </p:nvSpPr>
        <p:spPr>
          <a:xfrm>
            <a:off x="8547480" y="1741680"/>
            <a:ext cx="27547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계약 방식의 개선</a:t>
            </a: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2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2320" y="4564080"/>
            <a:ext cx="1331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"/>
          <p:cNvSpPr/>
          <p:nvPr/>
        </p:nvSpPr>
        <p:spPr>
          <a:xfrm>
            <a:off x="4678561" y="2262240"/>
            <a:ext cx="3340800" cy="2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넷플릭스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'모델 기반 협업 필터링'을 통해 DB 안에 내재한 패턴 이용</a:t>
            </a:r>
            <a:endParaRPr sz="16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왓챠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'협업 필터링'과 '내용 기반 필터링'을 사용한 별점 예측 및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추천 알고리즘 제공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(주)좋은영화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: 단순 </a:t>
            </a:r>
            <a:r>
              <a:rPr lang="en-US" sz="16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조회수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높은 영화 추천</a:t>
            </a:r>
            <a:endParaRPr sz="16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1760" y="4573800"/>
            <a:ext cx="1331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"/>
          <p:cNvSpPr/>
          <p:nvPr/>
        </p:nvSpPr>
        <p:spPr>
          <a:xfrm>
            <a:off x="440280" y="726120"/>
            <a:ext cx="840096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내부 프로세스에서 구독 패턴 파악, 알고리즘 개선, 판권계약 개선기회 도출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8547480" y="2254680"/>
            <a:ext cx="2754720" cy="262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판권 계약시 </a:t>
            </a:r>
            <a:endParaRPr sz="1600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매출액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높은 영화 위주 계약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판권 금액 20% 높은 영화</a:t>
            </a: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 낮은 영화보다 2배 이상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낮은 다운로드 수 기록</a:t>
            </a:r>
            <a:endParaRPr sz="1600" b="1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자체 알고리즘 기반 고객이 원하는 영화를 계약하여</a:t>
            </a:r>
            <a:endParaRPr sz="1600" b="0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비용 최소화 추구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0760" y="4573800"/>
            <a:ext cx="1988640" cy="17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385" name="Google Shape;385;p6" descr="The contract icon. Agreement and ... | Stock vector | Colour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9800" y="4809120"/>
            <a:ext cx="1603240" cy="160324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" name="Google Shape;391;p7"/>
          <p:cNvGraphicFramePr/>
          <p:nvPr/>
        </p:nvGraphicFramePr>
        <p:xfrm>
          <a:off x="1020960" y="223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{5AD4C81A-0493-4F4A-B08F-918BDAB09C5C}</a:tableStyleId>
              </a:tblPr>
              <a:tblGrid>
                <a:gridCol w="231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목적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분석방법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주요내용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변수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담당자</a:t>
                      </a:r>
                      <a:endParaRPr sz="16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목표 고객 연령대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그래프분석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군집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각 연령의 고객 수, 패턴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연령대별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박미현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영화 관람등급별 고객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아이 여부에 따른 영화 선정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12세 이하 아이 여부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 이용자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 OTT 이용자 수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요일별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한충완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월별 구독자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각 연도, 월별 구독자 추이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연도 및 월별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안정미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최신영화 및 고전영화 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그래프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군집 분석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의사결정나무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연관규칙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최신영화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개봉연도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정호진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 정도에 따른 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흥행에 따른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흥행여부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김혜준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배급사별 판권계약 전략 수립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배급사별 시청 고객 및 연령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배급사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 선호도에 따른 추천 설정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장르별 시청 고객 및 성별 파악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장르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u="none" strike="noStrike" cap="none">
                          <a:solidFill>
                            <a:srgbClr val="FFFFFF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하석민</a:t>
                      </a:r>
                      <a:endParaRPr sz="13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75" marR="91075" marT="45725" marB="45725" anchor="ctr">
                    <a:lnL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691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92" name="Google Shape;392;p7"/>
          <p:cNvSpPr/>
          <p:nvPr/>
        </p:nvSpPr>
        <p:spPr>
          <a:xfrm>
            <a:off x="440280" y="726120"/>
            <a:ext cx="995364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영화와 고객 데이터셋에서 패턴 파악 및 계약 전략 수립 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"/>
          <p:cNvSpPr/>
          <p:nvPr/>
        </p:nvSpPr>
        <p:spPr>
          <a:xfrm>
            <a:off x="156852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판권계약DB(1,669건)</a:t>
            </a:r>
            <a:r>
              <a:rPr lang="en-US" sz="13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"/>
          <p:cNvSpPr/>
          <p:nvPr/>
        </p:nvSpPr>
        <p:spPr>
          <a:xfrm>
            <a:off x="386964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보유영화목록(106건)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7"/>
          <p:cNvSpPr/>
          <p:nvPr/>
        </p:nvSpPr>
        <p:spPr>
          <a:xfrm>
            <a:off x="623664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고객개인정보(3,277건)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"/>
          <p:cNvSpPr/>
          <p:nvPr/>
        </p:nvSpPr>
        <p:spPr>
          <a:xfrm>
            <a:off x="8541720" y="1494720"/>
            <a:ext cx="2133000" cy="539640"/>
          </a:xfrm>
          <a:custGeom>
            <a:avLst/>
            <a:gdLst/>
            <a:ahLst/>
            <a:cxnLst/>
            <a:rect l="l" t="t" r="r" b="b"/>
            <a:pathLst>
              <a:path w="2562578" h="2919343" extrusionOk="0">
                <a:moveTo>
                  <a:pt x="32180" y="0"/>
                </a:moveTo>
                <a:lnTo>
                  <a:pt x="2530398" y="0"/>
                </a:lnTo>
                <a:cubicBezTo>
                  <a:pt x="2548171" y="0"/>
                  <a:pt x="2562578" y="14407"/>
                  <a:pt x="2562578" y="32180"/>
                </a:cubicBezTo>
                <a:lnTo>
                  <a:pt x="2562578" y="77858"/>
                </a:lnTo>
                <a:lnTo>
                  <a:pt x="2562578" y="160896"/>
                </a:lnTo>
                <a:lnTo>
                  <a:pt x="2562578" y="2758447"/>
                </a:lnTo>
                <a:lnTo>
                  <a:pt x="2562578" y="2823387"/>
                </a:lnTo>
                <a:lnTo>
                  <a:pt x="2562578" y="2887163"/>
                </a:lnTo>
                <a:cubicBezTo>
                  <a:pt x="2562578" y="2904936"/>
                  <a:pt x="2548171" y="2919343"/>
                  <a:pt x="2530398" y="2919343"/>
                </a:cubicBezTo>
                <a:lnTo>
                  <a:pt x="32180" y="2919343"/>
                </a:lnTo>
                <a:cubicBezTo>
                  <a:pt x="14407" y="2919343"/>
                  <a:pt x="0" y="2904936"/>
                  <a:pt x="0" y="2887163"/>
                </a:cubicBezTo>
                <a:lnTo>
                  <a:pt x="0" y="2758447"/>
                </a:lnTo>
                <a:lnTo>
                  <a:pt x="0" y="2758447"/>
                </a:lnTo>
                <a:lnTo>
                  <a:pt x="0" y="160896"/>
                </a:lnTo>
                <a:lnTo>
                  <a:pt x="0" y="77858"/>
                </a:lnTo>
                <a:lnTo>
                  <a:pt x="0" y="32180"/>
                </a:lnTo>
                <a:cubicBezTo>
                  <a:pt x="0" y="14407"/>
                  <a:pt x="14407" y="0"/>
                  <a:pt x="32180" y="0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영화다운내역(11만건)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7"/>
          <p:cNvSpPr/>
          <p:nvPr/>
        </p:nvSpPr>
        <p:spPr>
          <a:xfrm>
            <a:off x="151704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Movie_Meta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"/>
          <p:cNvSpPr/>
          <p:nvPr/>
        </p:nvSpPr>
        <p:spPr>
          <a:xfrm>
            <a:off x="381852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Movie_Inventory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"/>
          <p:cNvSpPr/>
          <p:nvPr/>
        </p:nvSpPr>
        <p:spPr>
          <a:xfrm>
            <a:off x="618264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7"/>
          <p:cNvSpPr/>
          <p:nvPr/>
        </p:nvSpPr>
        <p:spPr>
          <a:xfrm>
            <a:off x="8484120" y="1309680"/>
            <a:ext cx="1990800" cy="2354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endParaRPr sz="17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7"/>
          <p:cNvSpPr/>
          <p:nvPr/>
        </p:nvSpPr>
        <p:spPr>
          <a:xfrm>
            <a:off x="654480" y="172440"/>
            <a:ext cx="351432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분석계획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03" name="Google Shape;403;p7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"/>
          <p:cNvSpPr/>
          <p:nvPr/>
        </p:nvSpPr>
        <p:spPr>
          <a:xfrm>
            <a:off x="1072080" y="4147920"/>
            <a:ext cx="437364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신규고객 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가장 높은 구독</a:t>
            </a: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개월 수를</a:t>
            </a: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보인 40대를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신규 고객으로 끌어들이는 방향 추구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주 수입층인 40대 고객의 구독 연장을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목표로 </a:t>
            </a: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마케팅 전략 수립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440280" y="726120"/>
            <a:ext cx="1141344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연령대별 평균 구독 개월 수와 12세 미만 자녀 여부 수를 분석하여 고객의 구독 패턴을 파악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/>
          <p:nvPr/>
        </p:nvSpPr>
        <p:spPr>
          <a:xfrm>
            <a:off x="6619680" y="4111200"/>
            <a:ext cx="450036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다운로드 횟수</a:t>
            </a:r>
            <a:r>
              <a:rPr lang="en-US" sz="1600" b="1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고객들의 자사 서비스에 대한 충성도를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보여주는 지표로 활용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12세 이하 아이가 있는 고객이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평균 다운로드 횟수가  많은 것을 확인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아이가 있는 고객이 흥미를 느낄 수 있는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판권을 계약할 필요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8"/>
          <p:cNvPicPr preferRelativeResize="0"/>
          <p:nvPr/>
        </p:nvPicPr>
        <p:blipFill rotWithShape="1">
          <a:blip r:embed="rId3">
            <a:alphaModFix/>
          </a:blip>
          <a:srcRect r="1543"/>
          <a:stretch/>
        </p:blipFill>
        <p:spPr>
          <a:xfrm>
            <a:off x="122076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2" name="Google Shape;41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968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3" name="Google Shape;413;p8"/>
          <p:cNvSpPr/>
          <p:nvPr/>
        </p:nvSpPr>
        <p:spPr>
          <a:xfrm>
            <a:off x="2064240" y="1244880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나이대별 구독 개월 수 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6620760" y="1244880"/>
            <a:ext cx="407628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12살 미만 자녀 유무에 따른 평균 다운로드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3666600" y="1823760"/>
            <a:ext cx="50400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8"/>
          <p:cNvSpPr/>
          <p:nvPr/>
        </p:nvSpPr>
        <p:spPr>
          <a:xfrm>
            <a:off x="7722720" y="1862640"/>
            <a:ext cx="82692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8"/>
          <p:cNvSpPr/>
          <p:nvPr/>
        </p:nvSpPr>
        <p:spPr>
          <a:xfrm>
            <a:off x="657720" y="172440"/>
            <a:ext cx="55234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1 - 고객별 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9" name="Google Shape;419;p8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9"/>
          <p:cNvSpPr/>
          <p:nvPr/>
        </p:nvSpPr>
        <p:spPr>
          <a:xfrm>
            <a:off x="1072080" y="4147920"/>
            <a:ext cx="437364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주 수입층인 40대 고객의 구독 연장을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목표로 </a:t>
            </a:r>
            <a: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 마케팅 전략 수립</a:t>
            </a:r>
            <a:endParaRPr sz="1600" b="0" strike="noStrike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40대 고객이 가장 평균 구독 개월 수가 높음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기존 고객의 구독 연장을 유도하면서 충성도가 높은 40대 고객의 신규 유입 전략 필요</a:t>
            </a:r>
            <a:endParaRPr sz="16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자사의 주 수입충성 고객인 40대 고객을 유지하면서 신규 고객으로 유치하는 마케팅 전략 수립</a:t>
            </a:r>
            <a:endParaRPr sz="16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9"/>
          <p:cNvSpPr/>
          <p:nvPr/>
        </p:nvSpPr>
        <p:spPr>
          <a:xfrm>
            <a:off x="440280" y="726120"/>
            <a:ext cx="1141344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연령대별 평균 구독 개월 수와 12세 미만 자녀 여부 수를 분석하여 고객의 구독 패턴을 파악</a:t>
            </a:r>
            <a:endParaRPr sz="19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9"/>
          <p:cNvSpPr/>
          <p:nvPr/>
        </p:nvSpPr>
        <p:spPr>
          <a:xfrm>
            <a:off x="6619680" y="4111200"/>
            <a:ext cx="4500360" cy="305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u="sng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기존고객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12세 이하 아이가 있는 고객이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평균 다운로드 횟수가  많은 것을 확인</a:t>
            </a:r>
            <a:endParaRPr sz="1600" b="0" strike="noStrike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아이가 있는 고객이 흥미를 느낄 수 있는 </a:t>
            </a:r>
            <a:br>
              <a:rPr lang="en-US" sz="1600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600" b="0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영화 판권을 계약할 필요 </a:t>
            </a:r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9"/>
          <p:cNvPicPr preferRelativeResize="0"/>
          <p:nvPr/>
        </p:nvPicPr>
        <p:blipFill rotWithShape="1">
          <a:blip r:embed="rId3">
            <a:alphaModFix/>
          </a:blip>
          <a:srcRect r="1543"/>
          <a:stretch/>
        </p:blipFill>
        <p:spPr>
          <a:xfrm>
            <a:off x="122076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9680" y="1598760"/>
            <a:ext cx="4076280" cy="237312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p9"/>
          <p:cNvSpPr/>
          <p:nvPr/>
        </p:nvSpPr>
        <p:spPr>
          <a:xfrm>
            <a:off x="2064240" y="1244880"/>
            <a:ext cx="255816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나이대별 구독 개월 수 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9"/>
          <p:cNvSpPr/>
          <p:nvPr/>
        </p:nvSpPr>
        <p:spPr>
          <a:xfrm>
            <a:off x="6620760" y="1244880"/>
            <a:ext cx="407628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12살 미만 자녀 유무에 따른 평균 다운로드 그래프</a:t>
            </a:r>
            <a:endParaRPr sz="1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9"/>
          <p:cNvSpPr/>
          <p:nvPr/>
        </p:nvSpPr>
        <p:spPr>
          <a:xfrm>
            <a:off x="3666600" y="1823760"/>
            <a:ext cx="50400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9"/>
          <p:cNvSpPr/>
          <p:nvPr/>
        </p:nvSpPr>
        <p:spPr>
          <a:xfrm>
            <a:off x="7722720" y="1862640"/>
            <a:ext cx="826920" cy="2132280"/>
          </a:xfrm>
          <a:prstGeom prst="rect">
            <a:avLst/>
          </a:prstGeom>
          <a:noFill/>
          <a:ln w="38150" cap="flat" cmpd="sng">
            <a:solidFill>
              <a:srgbClr val="FFFF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9"/>
          <p:cNvSpPr/>
          <p:nvPr/>
        </p:nvSpPr>
        <p:spPr>
          <a:xfrm>
            <a:off x="657720" y="172440"/>
            <a:ext cx="55234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trike="noStrike">
                <a:solidFill>
                  <a:srgbClr val="D8D8D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700" b="1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strike="noStrike">
                <a:solidFill>
                  <a:srgbClr val="E0B07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분석결과 1 - 고객별 구독 패턴 파악</a:t>
            </a:r>
            <a:endParaRPr sz="2400" b="1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"/>
          <p:cNvSpPr/>
          <p:nvPr/>
        </p:nvSpPr>
        <p:spPr>
          <a:xfrm rot="10800000" flipH="1">
            <a:off x="514800" y="633960"/>
            <a:ext cx="11264040" cy="32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E1E1E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35" name="Google Shape;435;p9"/>
          <p:cNvSpPr txBox="1"/>
          <p:nvPr/>
        </p:nvSpPr>
        <p:spPr>
          <a:xfrm>
            <a:off x="11501120" y="172440"/>
            <a:ext cx="28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1763</Words>
  <Application>Microsoft Office PowerPoint</Application>
  <PresentationFormat>와이드스크린</PresentationFormat>
  <Paragraphs>408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Times New Roman</vt:lpstr>
      <vt:lpstr>Candara</vt:lpstr>
      <vt:lpstr>Calibri</vt:lpstr>
      <vt:lpstr>Malgun Gothic</vt:lpstr>
      <vt:lpstr>Arial</vt:lpstr>
      <vt:lpstr>Quattrocento Sans</vt:lpstr>
      <vt:lpstr>EB Garamond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Gyuhong Ahn</dc:creator>
  <cp:lastModifiedBy>박미현</cp:lastModifiedBy>
  <cp:revision>1</cp:revision>
  <dcterms:created xsi:type="dcterms:W3CDTF">2020-07-23T04:22:35Z</dcterms:created>
  <dcterms:modified xsi:type="dcterms:W3CDTF">2020-10-08T06:27:44Z</dcterms:modified>
</cp:coreProperties>
</file>